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94" r:id="rId2"/>
    <p:sldId id="308" r:id="rId3"/>
    <p:sldId id="314" r:id="rId4"/>
    <p:sldId id="297" r:id="rId5"/>
    <p:sldId id="317" r:id="rId6"/>
    <p:sldId id="316" r:id="rId7"/>
    <p:sldId id="318" r:id="rId8"/>
    <p:sldId id="299" r:id="rId9"/>
    <p:sldId id="298" r:id="rId10"/>
    <p:sldId id="273" r:id="rId11"/>
    <p:sldId id="300" r:id="rId12"/>
    <p:sldId id="315" r:id="rId13"/>
    <p:sldId id="279" r:id="rId14"/>
    <p:sldId id="283" r:id="rId15"/>
    <p:sldId id="301" r:id="rId16"/>
    <p:sldId id="281" r:id="rId17"/>
    <p:sldId id="319" r:id="rId18"/>
    <p:sldId id="321" r:id="rId19"/>
    <p:sldId id="303" r:id="rId20"/>
    <p:sldId id="290" r:id="rId21"/>
    <p:sldId id="307" r:id="rId22"/>
    <p:sldId id="304" r:id="rId23"/>
    <p:sldId id="306" r:id="rId24"/>
    <p:sldId id="267" r:id="rId25"/>
    <p:sldId id="271" r:id="rId26"/>
    <p:sldId id="272" r:id="rId27"/>
    <p:sldId id="293" r:id="rId28"/>
    <p:sldId id="288" r:id="rId29"/>
    <p:sldId id="289" r:id="rId30"/>
    <p:sldId id="296" r:id="rId31"/>
    <p:sldId id="295" r:id="rId32"/>
    <p:sldId id="291" r:id="rId33"/>
    <p:sldId id="274" r:id="rId34"/>
    <p:sldId id="276"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gyuan Sha" initials="JS" lastIdx="1" clrIdx="0">
    <p:extLst>
      <p:ext uri="{19B8F6BF-5375-455C-9EA6-DF929625EA0E}">
        <p15:presenceInfo xmlns:p15="http://schemas.microsoft.com/office/powerpoint/2012/main" userId="75f390f11cc777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9DDC"/>
    <a:srgbClr val="9740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2" autoAdjust="0"/>
    <p:restoredTop sz="77423" autoAdjust="0"/>
  </p:normalViewPr>
  <p:slideViewPr>
    <p:cSldViewPr snapToGrid="0">
      <p:cViewPr varScale="1">
        <p:scale>
          <a:sx n="81" d="100"/>
          <a:sy n="81" d="100"/>
        </p:scale>
        <p:origin x="106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Average angular error</a:t>
            </a:r>
          </a:p>
        </c:rich>
      </c:tx>
      <c:layout>
        <c:manualLayout>
          <c:xMode val="edge"/>
          <c:yMode val="edge"/>
          <c:x val="0.2496410039700737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11.08</c:v>
                </c:pt>
                <c:pt idx="1">
                  <c:v>7.17</c:v>
                </c:pt>
                <c:pt idx="2">
                  <c:v>10.58</c:v>
                </c:pt>
                <c:pt idx="3">
                  <c:v>9.82</c:v>
                </c:pt>
                <c:pt idx="4">
                  <c:v>13.46</c:v>
                </c:pt>
              </c:numCache>
            </c:numRef>
          </c:val>
          <c:smooth val="0"/>
          <c:extLst>
            <c:ext xmlns:c16="http://schemas.microsoft.com/office/drawing/2014/chart" uri="{C3380CC4-5D6E-409C-BE32-E72D297353CC}">
              <c16:uniqueId val="{00000000-85C3-4CCA-83D2-D199A6A3BB89}"/>
            </c:ext>
          </c:extLst>
        </c:ser>
        <c:ser>
          <c:idx val="1"/>
          <c:order val="1"/>
          <c:tx>
            <c:strRef>
              <c:f>Sheet1!$C$1</c:f>
              <c:strCache>
                <c:ptCount val="1"/>
                <c:pt idx="0">
                  <c:v>NOC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13.13</c:v>
                </c:pt>
                <c:pt idx="1">
                  <c:v>8.67</c:v>
                </c:pt>
                <c:pt idx="2">
                  <c:v>15.02</c:v>
                </c:pt>
                <c:pt idx="3">
                  <c:v>12.26</c:v>
                </c:pt>
                <c:pt idx="4">
                  <c:v>17.600000000000001</c:v>
                </c:pt>
              </c:numCache>
            </c:numRef>
          </c:val>
          <c:smooth val="0"/>
          <c:extLst>
            <c:ext xmlns:c16="http://schemas.microsoft.com/office/drawing/2014/chart" uri="{C3380CC4-5D6E-409C-BE32-E72D297353CC}">
              <c16:uniqueId val="{00000001-85C3-4CCA-83D2-D199A6A3BB89}"/>
            </c:ext>
          </c:extLst>
        </c:ser>
        <c:ser>
          <c:idx val="2"/>
          <c:order val="2"/>
          <c:tx>
            <c:strRef>
              <c:f>Sheet1!$D$1</c:f>
              <c:strCache>
                <c:ptCount val="1"/>
                <c:pt idx="0">
                  <c:v>CNN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13.71</c:v>
                </c:pt>
                <c:pt idx="1">
                  <c:v>11.71</c:v>
                </c:pt>
                <c:pt idx="2">
                  <c:v>14.78</c:v>
                </c:pt>
                <c:pt idx="3">
                  <c:v>14.7</c:v>
                </c:pt>
                <c:pt idx="4">
                  <c:v>17.920000000000002</c:v>
                </c:pt>
              </c:numCache>
            </c:numRef>
          </c:val>
          <c:smooth val="0"/>
          <c:extLst>
            <c:ext xmlns:c16="http://schemas.microsoft.com/office/drawing/2014/chart" uri="{C3380CC4-5D6E-409C-BE32-E72D297353CC}">
              <c16:uniqueId val="{00000002-85C3-4CCA-83D2-D199A6A3BB8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2965139882217584"/>
          <c:y val="0.75096759419792514"/>
          <c:w val="0.51222144647775891"/>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Median angular error</a:t>
            </a:r>
          </a:p>
        </c:rich>
      </c:tx>
      <c:layout>
        <c:manualLayout>
          <c:xMode val="edge"/>
          <c:yMode val="edge"/>
          <c:x val="0.2496410039700737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8.74</c:v>
                </c:pt>
                <c:pt idx="1">
                  <c:v>3.54</c:v>
                </c:pt>
                <c:pt idx="2">
                  <c:v>7.53</c:v>
                </c:pt>
                <c:pt idx="3">
                  <c:v>6.14</c:v>
                </c:pt>
                <c:pt idx="4">
                  <c:v>7.45</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NOC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10.29</c:v>
                </c:pt>
                <c:pt idx="1">
                  <c:v>4.7</c:v>
                </c:pt>
                <c:pt idx="2">
                  <c:v>10.68</c:v>
                </c:pt>
                <c:pt idx="3">
                  <c:v>8.5399999999999991</c:v>
                </c:pt>
                <c:pt idx="4">
                  <c:v>11.19</c:v>
                </c:pt>
              </c:numCache>
            </c:numRef>
          </c:val>
          <c:smooth val="0"/>
          <c:extLst>
            <c:ext xmlns:c16="http://schemas.microsoft.com/office/drawing/2014/chart" uri="{C3380CC4-5D6E-409C-BE32-E72D297353CC}">
              <c16:uniqueId val="{00000001-8039-4DFC-BC8A-1D28EC0007D9}"/>
            </c:ext>
          </c:extLst>
        </c:ser>
        <c:ser>
          <c:idx val="2"/>
          <c:order val="2"/>
          <c:tx>
            <c:strRef>
              <c:f>Sheet1!$D$1</c:f>
              <c:strCache>
                <c:ptCount val="1"/>
                <c:pt idx="0">
                  <c:v>CNN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11.36</c:v>
                </c:pt>
                <c:pt idx="1">
                  <c:v>8.5500000000000007</c:v>
                </c:pt>
                <c:pt idx="2">
                  <c:v>11.85</c:v>
                </c:pt>
                <c:pt idx="3">
                  <c:v>11.71</c:v>
                </c:pt>
                <c:pt idx="4">
                  <c:v>12.7</c:v>
                </c:pt>
              </c:numCache>
            </c:numRef>
          </c:val>
          <c:smooth val="0"/>
          <c:extLst>
            <c:ext xmlns:c16="http://schemas.microsoft.com/office/drawing/2014/chart" uri="{C3380CC4-5D6E-409C-BE32-E72D297353CC}">
              <c16:uniqueId val="{00000002-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2965139882217584"/>
          <c:y val="0.75096759419792514"/>
          <c:w val="0.51222144647775891"/>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5 degree accuracy</a:t>
            </a:r>
          </a:p>
        </c:rich>
      </c:tx>
      <c:layout>
        <c:manualLayout>
          <c:xMode val="edge"/>
          <c:yMode val="edge"/>
          <c:x val="0.2496410039700737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0.25750000000000001</c:v>
                </c:pt>
                <c:pt idx="1">
                  <c:v>0.62280000000000002</c:v>
                </c:pt>
                <c:pt idx="2">
                  <c:v>0.3105</c:v>
                </c:pt>
                <c:pt idx="3">
                  <c:v>0.43559999999999999</c:v>
                </c:pt>
                <c:pt idx="4">
                  <c:v>0.3725</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NOC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0.20449999999999999</c:v>
                </c:pt>
                <c:pt idx="1">
                  <c:v>0.52710000000000001</c:v>
                </c:pt>
                <c:pt idx="2">
                  <c:v>0.1802</c:v>
                </c:pt>
                <c:pt idx="3">
                  <c:v>0.29389999999999999</c:v>
                </c:pt>
                <c:pt idx="4">
                  <c:v>0.27560000000000001</c:v>
                </c:pt>
              </c:numCache>
            </c:numRef>
          </c:val>
          <c:smooth val="0"/>
          <c:extLst>
            <c:ext xmlns:c16="http://schemas.microsoft.com/office/drawing/2014/chart" uri="{C3380CC4-5D6E-409C-BE32-E72D297353CC}">
              <c16:uniqueId val="{00000001-8039-4DFC-BC8A-1D28EC0007D9}"/>
            </c:ext>
          </c:extLst>
        </c:ser>
        <c:ser>
          <c:idx val="2"/>
          <c:order val="2"/>
          <c:tx>
            <c:strRef>
              <c:f>Sheet1!$D$1</c:f>
              <c:strCache>
                <c:ptCount val="1"/>
                <c:pt idx="0">
                  <c:v>CNN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0.15859999999999999</c:v>
                </c:pt>
                <c:pt idx="1">
                  <c:v>0.24299999999999999</c:v>
                </c:pt>
                <c:pt idx="2">
                  <c:v>0.13639999999999999</c:v>
                </c:pt>
                <c:pt idx="3">
                  <c:v>0.13780000000000001</c:v>
                </c:pt>
                <c:pt idx="4">
                  <c:v>0.14419999999999999</c:v>
                </c:pt>
              </c:numCache>
            </c:numRef>
          </c:val>
          <c:smooth val="0"/>
          <c:extLst>
            <c:ext xmlns:c16="http://schemas.microsoft.com/office/drawing/2014/chart" uri="{C3380CC4-5D6E-409C-BE32-E72D297353CC}">
              <c16:uniqueId val="{00000002-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43785881877593691"/>
          <c:y val="0.17206821641262085"/>
          <c:w val="0.51222144647775891"/>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11.5 degree accuracy</a:t>
            </a:r>
          </a:p>
        </c:rich>
      </c:tx>
      <c:layout>
        <c:manualLayout>
          <c:xMode val="edge"/>
          <c:yMode val="edge"/>
          <c:x val="0.2496410039700737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11.08</c:v>
                </c:pt>
                <c:pt idx="1">
                  <c:v>7.17</c:v>
                </c:pt>
                <c:pt idx="2">
                  <c:v>10.58</c:v>
                </c:pt>
                <c:pt idx="3">
                  <c:v>9.82</c:v>
                </c:pt>
                <c:pt idx="4">
                  <c:v>13.46</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NOC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13.13</c:v>
                </c:pt>
                <c:pt idx="1">
                  <c:v>8.67</c:v>
                </c:pt>
                <c:pt idx="2">
                  <c:v>15.02</c:v>
                </c:pt>
                <c:pt idx="3">
                  <c:v>12.26</c:v>
                </c:pt>
                <c:pt idx="4">
                  <c:v>17.600000000000001</c:v>
                </c:pt>
              </c:numCache>
            </c:numRef>
          </c:val>
          <c:smooth val="0"/>
          <c:extLst>
            <c:ext xmlns:c16="http://schemas.microsoft.com/office/drawing/2014/chart" uri="{C3380CC4-5D6E-409C-BE32-E72D297353CC}">
              <c16:uniqueId val="{00000001-8039-4DFC-BC8A-1D28EC0007D9}"/>
            </c:ext>
          </c:extLst>
        </c:ser>
        <c:ser>
          <c:idx val="2"/>
          <c:order val="2"/>
          <c:tx>
            <c:strRef>
              <c:f>Sheet1!$D$1</c:f>
              <c:strCache>
                <c:ptCount val="1"/>
                <c:pt idx="0">
                  <c:v>CNN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13.71</c:v>
                </c:pt>
                <c:pt idx="1">
                  <c:v>11.71</c:v>
                </c:pt>
                <c:pt idx="2">
                  <c:v>14.78</c:v>
                </c:pt>
                <c:pt idx="3">
                  <c:v>14.7</c:v>
                </c:pt>
                <c:pt idx="4">
                  <c:v>17.920000000000002</c:v>
                </c:pt>
              </c:numCache>
            </c:numRef>
          </c:val>
          <c:smooth val="0"/>
          <c:extLst>
            <c:ext xmlns:c16="http://schemas.microsoft.com/office/drawing/2014/chart" uri="{C3380CC4-5D6E-409C-BE32-E72D297353CC}">
              <c16:uniqueId val="{00000002-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2965139882217584"/>
          <c:y val="0.75096759419792514"/>
          <c:w val="0.51222144647775891"/>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35DF1-C7B1-4C47-BDFB-055173C2409A}" type="datetimeFigureOut">
              <a:rPr lang="en-US" smtClean="0"/>
              <a:t>8/20/2022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43DC9-A88F-4AF3-ADDB-C69486BFCD37}" type="slidenum">
              <a:rPr lang="en-US" smtClean="0"/>
              <a:t>‹#›</a:t>
            </a:fld>
            <a:endParaRPr lang="en-US"/>
          </a:p>
        </p:txBody>
      </p:sp>
    </p:spTree>
    <p:extLst>
      <p:ext uri="{BB962C8B-B14F-4D97-AF65-F5344CB8AC3E}">
        <p14:creationId xmlns:p14="http://schemas.microsoft.com/office/powerpoint/2010/main" val="334909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Hello </a:t>
            </a:r>
            <a:r>
              <a:rPr lang="de-DE" dirty="0" err="1"/>
              <a:t>everyone</a:t>
            </a:r>
            <a:r>
              <a:rPr lang="de-DE" dirty="0"/>
              <a:t>, </a:t>
            </a:r>
            <a:r>
              <a:rPr lang="de-DE" dirty="0" err="1"/>
              <a:t>welcome</a:t>
            </a:r>
            <a:r>
              <a:rPr lang="de-DE" dirty="0"/>
              <a:t> </a:t>
            </a:r>
            <a:r>
              <a:rPr lang="de-DE" dirty="0" err="1"/>
              <a:t>to</a:t>
            </a:r>
            <a:r>
              <a:rPr lang="de-DE" dirty="0"/>
              <a:t> </a:t>
            </a:r>
            <a:r>
              <a:rPr lang="de-DE" dirty="0" err="1"/>
              <a:t>my</a:t>
            </a:r>
            <a:r>
              <a:rPr lang="de-DE" dirty="0"/>
              <a:t> </a:t>
            </a:r>
            <a:r>
              <a:rPr lang="de-DE" dirty="0" err="1"/>
              <a:t>thesis</a:t>
            </a:r>
            <a:r>
              <a:rPr lang="de-DE" dirty="0"/>
              <a:t> </a:t>
            </a:r>
            <a:r>
              <a:rPr lang="de-DE" dirty="0" err="1"/>
              <a:t>defense</a:t>
            </a:r>
            <a:r>
              <a:rPr lang="de-DE" dirty="0"/>
              <a:t> </a:t>
            </a:r>
            <a:r>
              <a:rPr lang="de-DE" dirty="0" err="1"/>
              <a:t>presentation</a:t>
            </a:r>
            <a:r>
              <a:rPr lang="de-DE" dirty="0"/>
              <a:t>. The title </a:t>
            </a:r>
            <a:r>
              <a:rPr lang="de-DE" dirty="0" err="1"/>
              <a:t>of</a:t>
            </a:r>
            <a:r>
              <a:rPr lang="de-DE" dirty="0"/>
              <a:t> </a:t>
            </a:r>
            <a:r>
              <a:rPr lang="de-DE" dirty="0" err="1"/>
              <a:t>my</a:t>
            </a:r>
            <a:r>
              <a:rPr lang="de-DE" dirty="0"/>
              <a:t> </a:t>
            </a:r>
            <a:r>
              <a:rPr lang="de-DE" dirty="0" err="1"/>
              <a:t>thesis</a:t>
            </a:r>
            <a:r>
              <a:rPr lang="de-DE" dirty="0"/>
              <a:t> </a:t>
            </a:r>
            <a:r>
              <a:rPr lang="de-DE" dirty="0" err="1"/>
              <a:t>is</a:t>
            </a:r>
            <a:r>
              <a:rPr lang="de-DE"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So </a:t>
            </a:r>
            <a:r>
              <a:rPr lang="de-DE" dirty="0" err="1"/>
              <a:t>first</a:t>
            </a:r>
            <a:r>
              <a:rPr lang="de-DE" dirty="0"/>
              <a:t> </a:t>
            </a:r>
            <a:r>
              <a:rPr lang="de-DE" dirty="0" err="1"/>
              <a:t>let</a:t>
            </a:r>
            <a:r>
              <a:rPr lang="de-DE" dirty="0"/>
              <a:t> </a:t>
            </a:r>
            <a:r>
              <a:rPr lang="de-DE" dirty="0" err="1"/>
              <a:t>me</a:t>
            </a:r>
            <a:r>
              <a:rPr lang="de-DE" dirty="0"/>
              <a:t> </a:t>
            </a:r>
            <a:r>
              <a:rPr lang="de-DE" dirty="0" err="1"/>
              <a:t>introduce</a:t>
            </a:r>
            <a:r>
              <a:rPr lang="de-DE" dirty="0"/>
              <a:t> </a:t>
            </a:r>
            <a:r>
              <a:rPr lang="de-DE" dirty="0" err="1"/>
              <a:t>the</a:t>
            </a:r>
            <a:r>
              <a:rPr lang="de-DE" dirty="0"/>
              <a:t> </a:t>
            </a:r>
            <a:r>
              <a:rPr lang="de-DE" dirty="0" err="1"/>
              <a:t>task</a:t>
            </a:r>
            <a:r>
              <a:rPr lang="de-DE" dirty="0"/>
              <a:t> </a:t>
            </a:r>
            <a:r>
              <a:rPr lang="de-DE" dirty="0" err="1"/>
              <a:t>that</a:t>
            </a:r>
            <a:r>
              <a:rPr lang="de-DE" dirty="0"/>
              <a:t> </a:t>
            </a:r>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solve</a:t>
            </a:r>
            <a:r>
              <a:rPr lang="de-DE" dirty="0"/>
              <a:t>,</a:t>
            </a: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1</a:t>
            </a:fld>
            <a:endParaRPr lang="en-US"/>
          </a:p>
        </p:txBody>
      </p:sp>
    </p:spTree>
    <p:extLst>
      <p:ext uri="{BB962C8B-B14F-4D97-AF65-F5344CB8AC3E}">
        <p14:creationId xmlns:p14="http://schemas.microsoft.com/office/powerpoint/2010/main" val="2052285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Based on U-Net and gated convolution, we designed following architecture. </a:t>
            </a:r>
          </a:p>
          <a:p>
            <a:endParaRPr lang="en-US" noProof="0" dirty="0"/>
          </a:p>
          <a:p>
            <a:pPr marL="228600" indent="-228600">
              <a:buAutoNum type="arabicPeriod"/>
            </a:pPr>
            <a:r>
              <a:rPr lang="en-US" noProof="0" dirty="0"/>
              <a:t>We mainly use gated convolution in our network , as shown in cyan color</a:t>
            </a:r>
          </a:p>
          <a:p>
            <a:pPr marL="228600" indent="-228600">
              <a:buAutoNum type="arabicPeriod"/>
            </a:pPr>
            <a:r>
              <a:rPr lang="en-US" noProof="0" dirty="0"/>
              <a:t>In each gated convolution, we padded the border to keep the resolution as same as last layer</a:t>
            </a:r>
          </a:p>
          <a:p>
            <a:pPr marL="228600" indent="-228600">
              <a:buAutoNum type="arabicPeriod"/>
            </a:pPr>
            <a:r>
              <a:rPr lang="en-US" noProof="0" dirty="0"/>
              <a:t>We use convolution with stride 2 to down-sampling the feature maps.</a:t>
            </a:r>
          </a:p>
          <a:p>
            <a:pPr marL="228600" indent="-228600">
              <a:buAutoNum type="arabicPeriod"/>
            </a:pPr>
            <a:r>
              <a:rPr lang="en-US" noProof="0" dirty="0"/>
              <a:t>We repeat it 3 times.</a:t>
            </a:r>
          </a:p>
          <a:p>
            <a:pPr marL="228600" indent="-228600">
              <a:buAutoNum type="arabicPeriod"/>
            </a:pPr>
            <a:endParaRPr lang="en-US" noProof="0" dirty="0"/>
          </a:p>
          <a:p>
            <a:pPr marL="228600" indent="-228600">
              <a:buAutoNum type="arabicPeriod"/>
            </a:pPr>
            <a:r>
              <a:rPr lang="en-US" noProof="0" dirty="0"/>
              <a:t>In the up-sampling part, the feature map is interpolated first to double the feature map size, then use skip connection to concatenate the high resolution feature in the down-sampling part, then another gated convolution layer is followed afterward to reduce the channel size. The </a:t>
            </a:r>
            <a:r>
              <a:rPr lang="en-US" noProof="0" dirty="0" err="1"/>
              <a:t>upsampling</a:t>
            </a:r>
            <a:r>
              <a:rPr lang="en-US" noProof="0" dirty="0"/>
              <a:t> repeats 3 times, the output has the same resolution as input. </a:t>
            </a:r>
          </a:p>
          <a:p>
            <a:pPr marL="228600" indent="-228600">
              <a:buAutoNum type="arabicPeriod"/>
            </a:pPr>
            <a:r>
              <a:rPr lang="en-US" noProof="0" dirty="0"/>
              <a:t>Finally, we use two standard convolution layer to predict the normal map.</a:t>
            </a:r>
          </a:p>
        </p:txBody>
      </p:sp>
      <p:sp>
        <p:nvSpPr>
          <p:cNvPr id="4" name="Slide Number Placeholder 3"/>
          <p:cNvSpPr>
            <a:spLocks noGrp="1"/>
          </p:cNvSpPr>
          <p:nvPr>
            <p:ph type="sldNum" sz="quarter" idx="5"/>
          </p:nvPr>
        </p:nvSpPr>
        <p:spPr/>
        <p:txBody>
          <a:bodyPr/>
          <a:lstStyle/>
          <a:p>
            <a:fld id="{32C43DC9-A88F-4AF3-ADDB-C69486BFCD37}" type="slidenum">
              <a:rPr lang="en-US" smtClean="0"/>
              <a:t>10</a:t>
            </a:fld>
            <a:endParaRPr lang="en-US"/>
          </a:p>
        </p:txBody>
      </p:sp>
    </p:spTree>
    <p:extLst>
      <p:ext uri="{BB962C8B-B14F-4D97-AF65-F5344CB8AC3E}">
        <p14:creationId xmlns:p14="http://schemas.microsoft.com/office/powerpoint/2010/main" val="1628104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11</a:t>
            </a:fld>
            <a:endParaRPr lang="en-US"/>
          </a:p>
        </p:txBody>
      </p:sp>
    </p:spTree>
    <p:extLst>
      <p:ext uri="{BB962C8B-B14F-4D97-AF65-F5344CB8AC3E}">
        <p14:creationId xmlns:p14="http://schemas.microsoft.com/office/powerpoint/2010/main" val="384161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Based on GCNN architecture, we designed our proposed network Trip-Net, which takes image, vertex map and light map altogether as input for surface normal inference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r>
              <a:rPr lang="en-US" dirty="0"/>
              <a:t>This network has three pipes, each pipe has its own input. The output is the corresponding normal map.</a:t>
            </a:r>
          </a:p>
          <a:p>
            <a:r>
              <a:rPr lang="en-US" dirty="0"/>
              <a:t>In the </a:t>
            </a:r>
            <a:r>
              <a:rPr lang="en-US" dirty="0" err="1"/>
              <a:t>upsampling</a:t>
            </a:r>
            <a:r>
              <a:rPr lang="en-US" dirty="0"/>
              <a:t> part, we use 4 fusions to integrate the feature map from the side pipes to the main pipe. Thus, during the </a:t>
            </a:r>
            <a:r>
              <a:rPr lang="en-US" dirty="0" err="1"/>
              <a:t>upsampling</a:t>
            </a:r>
            <a:r>
              <a:rPr lang="en-US" dirty="0"/>
              <a:t>, the network will consider the feature maps not only on the vertex map, but also the illuminated information from image and the light map.</a:t>
            </a:r>
          </a:p>
        </p:txBody>
      </p:sp>
      <p:sp>
        <p:nvSpPr>
          <p:cNvPr id="4" name="Slide Number Placeholder 3"/>
          <p:cNvSpPr>
            <a:spLocks noGrp="1"/>
          </p:cNvSpPr>
          <p:nvPr>
            <p:ph type="sldNum" sz="quarter" idx="5"/>
          </p:nvPr>
        </p:nvSpPr>
        <p:spPr/>
        <p:txBody>
          <a:bodyPr/>
          <a:lstStyle/>
          <a:p>
            <a:fld id="{32C43DC9-A88F-4AF3-ADDB-C69486BFCD37}" type="slidenum">
              <a:rPr lang="en-US" smtClean="0"/>
              <a:t>12</a:t>
            </a:fld>
            <a:endParaRPr lang="en-US"/>
          </a:p>
        </p:txBody>
      </p:sp>
    </p:spTree>
    <p:extLst>
      <p:ext uri="{BB962C8B-B14F-4D97-AF65-F5344CB8AC3E}">
        <p14:creationId xmlns:p14="http://schemas.microsoft.com/office/powerpoint/2010/main" val="867495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a:t>
            </a:r>
            <a:r>
              <a:rPr lang="de-DE" dirty="0" err="1"/>
              <a:t>order</a:t>
            </a:r>
            <a:r>
              <a:rPr lang="de-DE" dirty="0"/>
              <a:t> </a:t>
            </a:r>
            <a:r>
              <a:rPr lang="de-DE" dirty="0" err="1"/>
              <a:t>to</a:t>
            </a:r>
            <a:r>
              <a:rPr lang="de-DE" dirty="0"/>
              <a:t> </a:t>
            </a:r>
            <a:r>
              <a:rPr lang="de-DE" dirty="0" err="1"/>
              <a:t>train</a:t>
            </a:r>
            <a:r>
              <a:rPr lang="de-DE" dirty="0"/>
              <a:t> </a:t>
            </a:r>
            <a:r>
              <a:rPr lang="de-DE" dirty="0" err="1"/>
              <a:t>our</a:t>
            </a:r>
            <a:r>
              <a:rPr lang="de-DE" dirty="0"/>
              <a:t> network, </a:t>
            </a:r>
            <a:r>
              <a:rPr lang="de-DE" dirty="0" err="1"/>
              <a:t>we</a:t>
            </a:r>
            <a:r>
              <a:rPr lang="de-DE" dirty="0"/>
              <a:t> </a:t>
            </a:r>
            <a:r>
              <a:rPr lang="de-DE" dirty="0" err="1"/>
              <a:t>created</a:t>
            </a:r>
            <a:r>
              <a:rPr lang="de-DE" dirty="0"/>
              <a:t> a </a:t>
            </a:r>
            <a:r>
              <a:rPr lang="de-DE" dirty="0" err="1"/>
              <a:t>dataset</a:t>
            </a:r>
            <a:r>
              <a:rPr lang="de-DE" dirty="0"/>
              <a:t> </a:t>
            </a:r>
            <a:r>
              <a:rPr lang="de-DE" dirty="0" err="1"/>
              <a:t>based</a:t>
            </a:r>
            <a:r>
              <a:rPr lang="de-DE" dirty="0"/>
              <a:t> on 55 3D </a:t>
            </a:r>
            <a:r>
              <a:rPr lang="de-DE" dirty="0" err="1"/>
              <a:t>objects</a:t>
            </a:r>
            <a:r>
              <a:rPr lang="de-DE" dirty="0"/>
              <a:t>. </a:t>
            </a:r>
            <a:r>
              <a:rPr lang="de-DE" dirty="0" err="1"/>
              <a:t>We</a:t>
            </a:r>
            <a:r>
              <a:rPr lang="de-DE" dirty="0"/>
              <a:t> </a:t>
            </a:r>
            <a:r>
              <a:rPr lang="de-DE" dirty="0" err="1"/>
              <a:t>searched</a:t>
            </a:r>
            <a:r>
              <a:rPr lang="de-DE" dirty="0"/>
              <a:t> </a:t>
            </a:r>
            <a:r>
              <a:rPr lang="de-DE" dirty="0" err="1"/>
              <a:t>them</a:t>
            </a:r>
            <a:r>
              <a:rPr lang="de-DE" dirty="0"/>
              <a:t> </a:t>
            </a:r>
            <a:r>
              <a:rPr lang="de-DE" dirty="0" err="1"/>
              <a:t>from</a:t>
            </a:r>
            <a:r>
              <a:rPr lang="de-DE" dirty="0"/>
              <a:t> Internet and </a:t>
            </a:r>
            <a:r>
              <a:rPr lang="de-DE" dirty="0" err="1"/>
              <a:t>use</a:t>
            </a:r>
            <a:r>
              <a:rPr lang="de-DE" dirty="0"/>
              <a:t> 50 </a:t>
            </a:r>
            <a:r>
              <a:rPr lang="de-DE" dirty="0" err="1"/>
              <a:t>for</a:t>
            </a:r>
            <a:r>
              <a:rPr lang="de-DE" dirty="0"/>
              <a:t> </a:t>
            </a:r>
            <a:r>
              <a:rPr lang="de-DE" dirty="0" err="1"/>
              <a:t>training</a:t>
            </a:r>
            <a:r>
              <a:rPr lang="de-DE" dirty="0"/>
              <a:t> and 5 </a:t>
            </a:r>
            <a:r>
              <a:rPr lang="de-DE" dirty="0" err="1"/>
              <a:t>for</a:t>
            </a:r>
            <a:r>
              <a:rPr lang="de-DE" dirty="0"/>
              <a:t> </a:t>
            </a:r>
            <a:r>
              <a:rPr lang="de-DE" dirty="0" err="1"/>
              <a:t>test</a:t>
            </a:r>
            <a:r>
              <a:rPr lang="de-DE" dirty="0"/>
              <a:t>.</a:t>
            </a:r>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13</a:t>
            </a:fld>
            <a:endParaRPr lang="en-US"/>
          </a:p>
        </p:txBody>
      </p:sp>
    </p:spTree>
    <p:extLst>
      <p:ext uri="{BB962C8B-B14F-4D97-AF65-F5344CB8AC3E}">
        <p14:creationId xmlns:p14="http://schemas.microsoft.com/office/powerpoint/2010/main" val="1248951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generate the synthetic scenes using 3D game engine Unity to simulate the light scanner in the </a:t>
            </a:r>
            <a:r>
              <a:rPr lang="en-US" noProof="0" dirty="0" err="1"/>
              <a:t>labortary</a:t>
            </a:r>
            <a:r>
              <a:rPr lang="en-US" noProof="0" dirty="0"/>
              <a:t>. First we place a calibrated depth camera, whose intrinsic and extrinsic matrix is known. Then we placed a strong direction light nearby, whose position is also known. The object is placed on a small stage, where the light can properly illuminate the surface and the camera can capture the corresponding scene. </a:t>
            </a:r>
          </a:p>
          <a:p>
            <a:endParaRPr lang="en-US" noProof="0" dirty="0"/>
          </a:p>
          <a:p>
            <a:r>
              <a:rPr lang="en-US" noProof="0" dirty="0"/>
              <a:t>We take a gray-scale image, depth map as well as the normal map for each scene. All the data are fully-dense. So we have the geometry information as well as illuminated information.</a:t>
            </a:r>
          </a:p>
        </p:txBody>
      </p:sp>
      <p:sp>
        <p:nvSpPr>
          <p:cNvPr id="4" name="Slide Number Placeholder 3"/>
          <p:cNvSpPr>
            <a:spLocks noGrp="1"/>
          </p:cNvSpPr>
          <p:nvPr>
            <p:ph type="sldNum" sz="quarter" idx="5"/>
          </p:nvPr>
        </p:nvSpPr>
        <p:spPr/>
        <p:txBody>
          <a:bodyPr/>
          <a:lstStyle/>
          <a:p>
            <a:fld id="{32C43DC9-A88F-4AF3-ADDB-C69486BFCD37}" type="slidenum">
              <a:rPr lang="en-US" smtClean="0"/>
              <a:t>14</a:t>
            </a:fld>
            <a:endParaRPr lang="en-US"/>
          </a:p>
        </p:txBody>
      </p:sp>
    </p:spTree>
    <p:extLst>
      <p:ext uri="{BB962C8B-B14F-4D97-AF65-F5344CB8AC3E}">
        <p14:creationId xmlns:p14="http://schemas.microsoft.com/office/powerpoint/2010/main" val="4045435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order to simulate the noise in the light scanner, we applied a random drop-off noise to our depth map. The noise intensity is controlled by a parameter mu, which denotes the percentage of drop-off, the range of mu is randomly chosen from 0 to 50 for each scene.</a:t>
            </a:r>
          </a:p>
        </p:txBody>
      </p:sp>
      <p:sp>
        <p:nvSpPr>
          <p:cNvPr id="4" name="Slide Number Placeholder 3"/>
          <p:cNvSpPr>
            <a:spLocks noGrp="1"/>
          </p:cNvSpPr>
          <p:nvPr>
            <p:ph type="sldNum" sz="quarter" idx="5"/>
          </p:nvPr>
        </p:nvSpPr>
        <p:spPr/>
        <p:txBody>
          <a:bodyPr/>
          <a:lstStyle/>
          <a:p>
            <a:fld id="{32C43DC9-A88F-4AF3-ADDB-C69486BFCD37}" type="slidenum">
              <a:rPr lang="en-US" smtClean="0"/>
              <a:t>15</a:t>
            </a:fld>
            <a:endParaRPr lang="en-US"/>
          </a:p>
        </p:txBody>
      </p:sp>
    </p:spTree>
    <p:extLst>
      <p:ext uri="{BB962C8B-B14F-4D97-AF65-F5344CB8AC3E}">
        <p14:creationId xmlns:p14="http://schemas.microsoft.com/office/powerpoint/2010/main" val="3747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For</a:t>
            </a:r>
            <a:r>
              <a:rPr lang="de-DE" dirty="0"/>
              <a:t> </a:t>
            </a:r>
            <a:r>
              <a:rPr lang="de-DE" dirty="0" err="1"/>
              <a:t>the</a:t>
            </a:r>
            <a:r>
              <a:rPr lang="de-DE" dirty="0"/>
              <a:t> same 3D </a:t>
            </a:r>
            <a:r>
              <a:rPr lang="de-DE" dirty="0" err="1"/>
              <a:t>object</a:t>
            </a:r>
            <a:r>
              <a:rPr lang="de-DE" dirty="0"/>
              <a:t> </a:t>
            </a:r>
            <a:r>
              <a:rPr lang="de-DE" dirty="0" err="1"/>
              <a:t>we</a:t>
            </a:r>
            <a:r>
              <a:rPr lang="de-DE" dirty="0"/>
              <a:t> </a:t>
            </a:r>
            <a:r>
              <a:rPr lang="de-DE" dirty="0" err="1"/>
              <a:t>capture</a:t>
            </a:r>
            <a:r>
              <a:rPr lang="de-DE" dirty="0"/>
              <a:t> </a:t>
            </a:r>
            <a:r>
              <a:rPr lang="de-DE" dirty="0" err="1"/>
              <a:t>the</a:t>
            </a:r>
            <a:r>
              <a:rPr lang="de-DE" dirty="0"/>
              <a:t> </a:t>
            </a:r>
            <a:r>
              <a:rPr lang="de-DE" dirty="0" err="1"/>
              <a:t>data</a:t>
            </a:r>
            <a:r>
              <a:rPr lang="de-DE" dirty="0"/>
              <a:t> </a:t>
            </a:r>
            <a:r>
              <a:rPr lang="de-DE" dirty="0" err="1"/>
              <a:t>from</a:t>
            </a:r>
            <a:r>
              <a:rPr lang="de-DE" dirty="0"/>
              <a:t> different </a:t>
            </a:r>
            <a:r>
              <a:rPr lang="de-DE" dirty="0" err="1"/>
              <a:t>directions</a:t>
            </a:r>
            <a:r>
              <a:rPr lang="de-DE" dirty="0"/>
              <a:t> </a:t>
            </a:r>
            <a:r>
              <a:rPr lang="de-DE" dirty="0" err="1"/>
              <a:t>by</a:t>
            </a:r>
            <a:r>
              <a:rPr lang="de-DE" dirty="0"/>
              <a:t> </a:t>
            </a:r>
            <a:r>
              <a:rPr lang="de-DE" dirty="0" err="1"/>
              <a:t>random</a:t>
            </a:r>
            <a:r>
              <a:rPr lang="de-DE" dirty="0"/>
              <a:t> </a:t>
            </a:r>
            <a:r>
              <a:rPr lang="de-DE" dirty="0" err="1"/>
              <a:t>changing</a:t>
            </a:r>
            <a:r>
              <a:rPr lang="de-DE" dirty="0"/>
              <a:t> </a:t>
            </a:r>
            <a:r>
              <a:rPr lang="de-DE" dirty="0" err="1"/>
              <a:t>the</a:t>
            </a:r>
            <a:r>
              <a:rPr lang="de-DE" dirty="0"/>
              <a:t> light </a:t>
            </a:r>
            <a:r>
              <a:rPr lang="de-DE" dirty="0" err="1"/>
              <a:t>position</a:t>
            </a:r>
            <a:r>
              <a:rPr lang="de-DE" dirty="0"/>
              <a:t> and </a:t>
            </a:r>
            <a:r>
              <a:rPr lang="de-DE" dirty="0" err="1"/>
              <a:t>the</a:t>
            </a:r>
            <a:r>
              <a:rPr lang="de-DE" dirty="0"/>
              <a:t> </a:t>
            </a:r>
            <a:r>
              <a:rPr lang="de-DE" dirty="0" err="1"/>
              <a:t>object</a:t>
            </a:r>
            <a:r>
              <a:rPr lang="de-DE" dirty="0"/>
              <a:t> </a:t>
            </a:r>
            <a:r>
              <a:rPr lang="de-DE" dirty="0" err="1"/>
              <a:t>position</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the</a:t>
            </a:r>
            <a:r>
              <a:rPr lang="de-DE" dirty="0"/>
              <a:t> </a:t>
            </a:r>
            <a:r>
              <a:rPr lang="de-DE" dirty="0" err="1"/>
              <a:t>orientation</a:t>
            </a:r>
            <a:r>
              <a:rPr lang="de-DE" dirty="0"/>
              <a:t>. </a:t>
            </a:r>
            <a:r>
              <a:rPr lang="de-DE" dirty="0" err="1"/>
              <a:t>Each</a:t>
            </a:r>
            <a:r>
              <a:rPr lang="de-DE" dirty="0"/>
              <a:t> </a:t>
            </a:r>
            <a:r>
              <a:rPr lang="de-DE" dirty="0" err="1"/>
              <a:t>row</a:t>
            </a:r>
            <a:r>
              <a:rPr lang="de-DE" dirty="0"/>
              <a:t> in </a:t>
            </a:r>
            <a:r>
              <a:rPr lang="de-DE" dirty="0" err="1"/>
              <a:t>the</a:t>
            </a:r>
            <a:r>
              <a:rPr lang="de-DE" dirty="0"/>
              <a:t> </a:t>
            </a:r>
            <a:r>
              <a:rPr lang="de-DE" dirty="0" err="1"/>
              <a:t>figure</a:t>
            </a:r>
            <a:r>
              <a:rPr lang="de-DE" dirty="0"/>
              <a:t> </a:t>
            </a:r>
            <a:r>
              <a:rPr lang="de-DE" dirty="0" err="1"/>
              <a:t>is</a:t>
            </a:r>
            <a:r>
              <a:rPr lang="de-DE" dirty="0"/>
              <a:t> </a:t>
            </a:r>
            <a:r>
              <a:rPr lang="de-DE" dirty="0" err="1"/>
              <a:t>one</a:t>
            </a:r>
            <a:r>
              <a:rPr lang="de-DE" dirty="0"/>
              <a:t> </a:t>
            </a:r>
            <a:r>
              <a:rPr lang="de-DE" dirty="0" err="1"/>
              <a:t>training</a:t>
            </a:r>
            <a:r>
              <a:rPr lang="de-DE" dirty="0"/>
              <a:t> </a:t>
            </a:r>
            <a:r>
              <a:rPr lang="de-DE" dirty="0" err="1"/>
              <a:t>case</a:t>
            </a:r>
            <a:r>
              <a:rPr lang="de-DE" dirty="0"/>
              <a:t>.</a:t>
            </a:r>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16</a:t>
            </a:fld>
            <a:endParaRPr lang="en-US"/>
          </a:p>
        </p:txBody>
      </p:sp>
    </p:spTree>
    <p:extLst>
      <p:ext uri="{BB962C8B-B14F-4D97-AF65-F5344CB8AC3E}">
        <p14:creationId xmlns:p14="http://schemas.microsoft.com/office/powerpoint/2010/main" val="629031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prepared two types of data in total. The synthetic dataset we prepared in two kinds of resolutions with 128 and 512 respectively. We generate 3000 scenes in the small resolution and 5000 scenes in large resolution. Each resolution prepared 100 test scenes. </a:t>
            </a:r>
          </a:p>
          <a:p>
            <a:endParaRPr lang="en-US" noProof="0" dirty="0"/>
          </a:p>
          <a:p>
            <a:r>
              <a:rPr lang="en-US" noProof="0" dirty="0"/>
              <a:t>For the real dataset, we only have 4 training objects and 1 test objects with 320 training scenes and the 80 test scenes. It has only resolution 512.</a:t>
            </a:r>
          </a:p>
          <a:p>
            <a:endParaRPr lang="en-US" noProof="0" dirty="0"/>
          </a:p>
          <a:p>
            <a:r>
              <a:rPr lang="en-US" noProof="0" dirty="0"/>
              <a:t>We trained our models on different dataset and observe the performance.</a:t>
            </a:r>
          </a:p>
        </p:txBody>
      </p:sp>
      <p:sp>
        <p:nvSpPr>
          <p:cNvPr id="4" name="Slide Number Placeholder 3"/>
          <p:cNvSpPr>
            <a:spLocks noGrp="1"/>
          </p:cNvSpPr>
          <p:nvPr>
            <p:ph type="sldNum" sz="quarter" idx="5"/>
          </p:nvPr>
        </p:nvSpPr>
        <p:spPr/>
        <p:txBody>
          <a:bodyPr/>
          <a:lstStyle/>
          <a:p>
            <a:fld id="{32C43DC9-A88F-4AF3-ADDB-C69486BFCD37}" type="slidenum">
              <a:rPr lang="en-US" smtClean="0"/>
              <a:t>17</a:t>
            </a:fld>
            <a:endParaRPr lang="en-US"/>
          </a:p>
        </p:txBody>
      </p:sp>
    </p:spTree>
    <p:extLst>
      <p:ext uri="{BB962C8B-B14F-4D97-AF65-F5344CB8AC3E}">
        <p14:creationId xmlns:p14="http://schemas.microsoft.com/office/powerpoint/2010/main" val="905718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Quantitative evaluation</a:t>
            </a:r>
          </a:p>
        </p:txBody>
      </p:sp>
      <p:sp>
        <p:nvSpPr>
          <p:cNvPr id="4" name="Slide Number Placeholder 3"/>
          <p:cNvSpPr>
            <a:spLocks noGrp="1"/>
          </p:cNvSpPr>
          <p:nvPr>
            <p:ph type="sldNum" sz="quarter" idx="5"/>
          </p:nvPr>
        </p:nvSpPr>
        <p:spPr/>
        <p:txBody>
          <a:bodyPr/>
          <a:lstStyle/>
          <a:p>
            <a:fld id="{32C43DC9-A88F-4AF3-ADDB-C69486BFCD37}" type="slidenum">
              <a:rPr lang="en-US" smtClean="0"/>
              <a:t>18</a:t>
            </a:fld>
            <a:endParaRPr lang="en-US"/>
          </a:p>
        </p:txBody>
      </p:sp>
    </p:spTree>
    <p:extLst>
      <p:ext uri="{BB962C8B-B14F-4D97-AF65-F5344CB8AC3E}">
        <p14:creationId xmlns:p14="http://schemas.microsoft.com/office/powerpoint/2010/main" val="258672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multiple metrics for quantitative evaluation.</a:t>
            </a:r>
          </a:p>
        </p:txBody>
      </p:sp>
      <p:sp>
        <p:nvSpPr>
          <p:cNvPr id="4" name="Slide Number Placeholder 3"/>
          <p:cNvSpPr>
            <a:spLocks noGrp="1"/>
          </p:cNvSpPr>
          <p:nvPr>
            <p:ph type="sldNum" sz="quarter" idx="5"/>
          </p:nvPr>
        </p:nvSpPr>
        <p:spPr/>
        <p:txBody>
          <a:bodyPr/>
          <a:lstStyle/>
          <a:p>
            <a:fld id="{32C43DC9-A88F-4AF3-ADDB-C69486BFCD37}" type="slidenum">
              <a:rPr lang="en-US" smtClean="0"/>
              <a:t>19</a:t>
            </a:fld>
            <a:endParaRPr lang="en-US"/>
          </a:p>
        </p:txBody>
      </p:sp>
    </p:spTree>
    <p:extLst>
      <p:ext uri="{BB962C8B-B14F-4D97-AF65-F5344CB8AC3E}">
        <p14:creationId xmlns:p14="http://schemas.microsoft.com/office/powerpoint/2010/main" val="3346709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surface normal is an important feature  in 3D computer vision. Given the surface normal, we can use it for surface reconstruction, shading generation and other visual effects</a:t>
            </a:r>
          </a:p>
        </p:txBody>
      </p:sp>
      <p:sp>
        <p:nvSpPr>
          <p:cNvPr id="4" name="Slide Number Placeholder 3"/>
          <p:cNvSpPr>
            <a:spLocks noGrp="1"/>
          </p:cNvSpPr>
          <p:nvPr>
            <p:ph type="sldNum" sz="quarter" idx="5"/>
          </p:nvPr>
        </p:nvSpPr>
        <p:spPr/>
        <p:txBody>
          <a:bodyPr/>
          <a:lstStyle/>
          <a:p>
            <a:fld id="{32C43DC9-A88F-4AF3-ADDB-C69486BFCD37}" type="slidenum">
              <a:rPr lang="en-US" smtClean="0"/>
              <a:t>2</a:t>
            </a:fld>
            <a:endParaRPr lang="en-US"/>
          </a:p>
        </p:txBody>
      </p:sp>
    </p:spTree>
    <p:extLst>
      <p:ext uri="{BB962C8B-B14F-4D97-AF65-F5344CB8AC3E}">
        <p14:creationId xmlns:p14="http://schemas.microsoft.com/office/powerpoint/2010/main" val="359099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surface normal estimation has been extensively researched in recent years. Given the surface normal, we can use it for surface reconstruction, shading generation and other visual effects</a:t>
            </a:r>
          </a:p>
        </p:txBody>
      </p:sp>
      <p:sp>
        <p:nvSpPr>
          <p:cNvPr id="4" name="Slide Number Placeholder 3"/>
          <p:cNvSpPr>
            <a:spLocks noGrp="1"/>
          </p:cNvSpPr>
          <p:nvPr>
            <p:ph type="sldNum" sz="quarter" idx="5"/>
          </p:nvPr>
        </p:nvSpPr>
        <p:spPr/>
        <p:txBody>
          <a:bodyPr/>
          <a:lstStyle/>
          <a:p>
            <a:fld id="{32C43DC9-A88F-4AF3-ADDB-C69486BFCD37}" type="slidenum">
              <a:rPr lang="en-US" smtClean="0"/>
              <a:t>20</a:t>
            </a:fld>
            <a:endParaRPr lang="en-US"/>
          </a:p>
        </p:txBody>
      </p:sp>
    </p:spTree>
    <p:extLst>
      <p:ext uri="{BB962C8B-B14F-4D97-AF65-F5344CB8AC3E}">
        <p14:creationId xmlns:p14="http://schemas.microsoft.com/office/powerpoint/2010/main" val="46074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Fully </a:t>
            </a:r>
            <a:r>
              <a:rPr lang="de-DE" dirty="0" err="1"/>
              <a:t>dense</a:t>
            </a:r>
            <a:r>
              <a:rPr lang="de-DE" dirty="0"/>
              <a:t> </a:t>
            </a:r>
            <a:r>
              <a:rPr lang="de-DE" dirty="0" err="1"/>
              <a:t>input</a:t>
            </a:r>
            <a:r>
              <a:rPr lang="de-DE" dirty="0"/>
              <a:t>, </a:t>
            </a:r>
            <a:r>
              <a:rPr lang="de-DE" dirty="0" err="1"/>
              <a:t>good</a:t>
            </a:r>
            <a:r>
              <a:rPr lang="de-DE" dirty="0"/>
              <a:t> </a:t>
            </a:r>
            <a:r>
              <a:rPr lang="de-DE" dirty="0" err="1"/>
              <a:t>result</a:t>
            </a:r>
            <a:r>
              <a:rPr lang="de-DE" dirty="0"/>
              <a:t>, </a:t>
            </a:r>
            <a:r>
              <a:rPr lang="de-DE" dirty="0" err="1"/>
              <a:t>the</a:t>
            </a:r>
            <a:r>
              <a:rPr lang="de-DE" dirty="0"/>
              <a:t> </a:t>
            </a:r>
            <a:r>
              <a:rPr lang="de-DE" dirty="0" err="1"/>
              <a:t>window</a:t>
            </a:r>
            <a:r>
              <a:rPr lang="de-DE" dirty="0"/>
              <a:t> </a:t>
            </a:r>
            <a:r>
              <a:rPr lang="de-DE" dirty="0" err="1"/>
              <a:t>size</a:t>
            </a:r>
            <a:r>
              <a:rPr lang="de-DE" dirty="0"/>
              <a:t> </a:t>
            </a:r>
            <a:r>
              <a:rPr lang="de-DE" dirty="0" err="1"/>
              <a:t>is</a:t>
            </a:r>
            <a:r>
              <a:rPr lang="de-DE" dirty="0"/>
              <a:t> </a:t>
            </a:r>
            <a:r>
              <a:rPr lang="de-DE" dirty="0" err="1"/>
              <a:t>already</a:t>
            </a:r>
            <a:r>
              <a:rPr lang="de-DE" dirty="0"/>
              <a:t> </a:t>
            </a:r>
            <a:r>
              <a:rPr lang="de-DE" dirty="0" err="1"/>
              <a:t>the</a:t>
            </a:r>
            <a:r>
              <a:rPr lang="de-DE" dirty="0"/>
              <a:t> </a:t>
            </a:r>
            <a:r>
              <a:rPr lang="de-DE" dirty="0" err="1"/>
              <a:t>smallest</a:t>
            </a:r>
            <a:r>
              <a:rPr lang="de-DE" dirty="0"/>
              <a:t>, but </a:t>
            </a:r>
            <a:r>
              <a:rPr lang="de-DE" dirty="0" err="1"/>
              <a:t>the</a:t>
            </a:r>
            <a:r>
              <a:rPr lang="de-DE" dirty="0"/>
              <a:t> </a:t>
            </a:r>
            <a:r>
              <a:rPr lang="de-DE" dirty="0" err="1"/>
              <a:t>detail</a:t>
            </a:r>
            <a:r>
              <a:rPr lang="de-DE" dirty="0"/>
              <a:t> </a:t>
            </a:r>
            <a:r>
              <a:rPr lang="de-DE" dirty="0" err="1"/>
              <a:t>is</a:t>
            </a:r>
            <a:r>
              <a:rPr lang="de-DE" dirty="0"/>
              <a:t> still </a:t>
            </a:r>
            <a:r>
              <a:rPr lang="de-DE" dirty="0" err="1"/>
              <a:t>missing</a:t>
            </a:r>
            <a:r>
              <a:rPr lang="de-DE" dirty="0"/>
              <a:t>.</a:t>
            </a:r>
          </a:p>
        </p:txBody>
      </p:sp>
      <p:sp>
        <p:nvSpPr>
          <p:cNvPr id="4" name="Slide Number Placeholder 3"/>
          <p:cNvSpPr>
            <a:spLocks noGrp="1"/>
          </p:cNvSpPr>
          <p:nvPr>
            <p:ph type="sldNum" sz="quarter" idx="5"/>
          </p:nvPr>
        </p:nvSpPr>
        <p:spPr/>
        <p:txBody>
          <a:bodyPr/>
          <a:lstStyle/>
          <a:p>
            <a:fld id="{32C43DC9-A88F-4AF3-ADDB-C69486BFCD37}" type="slidenum">
              <a:rPr lang="en-US" smtClean="0"/>
              <a:t>22</a:t>
            </a:fld>
            <a:endParaRPr lang="en-US"/>
          </a:p>
        </p:txBody>
      </p:sp>
    </p:spTree>
    <p:extLst>
      <p:ext uri="{BB962C8B-B14F-4D97-AF65-F5344CB8AC3E}">
        <p14:creationId xmlns:p14="http://schemas.microsoft.com/office/powerpoint/2010/main" val="1804345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For</a:t>
            </a:r>
            <a:r>
              <a:rPr lang="de-DE" dirty="0"/>
              <a:t> </a:t>
            </a:r>
            <a:r>
              <a:rPr lang="de-DE" dirty="0" err="1"/>
              <a:t>the</a:t>
            </a:r>
            <a:r>
              <a:rPr lang="de-DE" dirty="0"/>
              <a:t> semi-</a:t>
            </a:r>
            <a:r>
              <a:rPr lang="de-DE" dirty="0" err="1"/>
              <a:t>dense</a:t>
            </a:r>
            <a:r>
              <a:rPr lang="de-DE" dirty="0"/>
              <a:t> </a:t>
            </a:r>
            <a:r>
              <a:rPr lang="de-DE" dirty="0" err="1"/>
              <a:t>input</a:t>
            </a:r>
            <a:r>
              <a:rPr lang="de-DE" dirty="0"/>
              <a:t>, </a:t>
            </a:r>
            <a:r>
              <a:rPr lang="de-DE" dirty="0" err="1"/>
              <a:t>the</a:t>
            </a:r>
            <a:r>
              <a:rPr lang="de-DE" dirty="0"/>
              <a:t> </a:t>
            </a:r>
            <a:r>
              <a:rPr lang="de-DE" dirty="0" err="1"/>
              <a:t>result</a:t>
            </a:r>
            <a:r>
              <a:rPr lang="de-DE" dirty="0"/>
              <a:t> </a:t>
            </a:r>
            <a:r>
              <a:rPr lang="de-DE" dirty="0" err="1"/>
              <a:t>goes</a:t>
            </a:r>
            <a:r>
              <a:rPr lang="de-DE" dirty="0"/>
              <a:t> </a:t>
            </a:r>
            <a:r>
              <a:rPr lang="de-DE" dirty="0" err="1"/>
              <a:t>worse</a:t>
            </a:r>
            <a:r>
              <a:rPr lang="de-DE" dirty="0"/>
              <a:t>, </a:t>
            </a:r>
            <a:r>
              <a:rPr lang="de-DE" dirty="0" err="1"/>
              <a:t>even</a:t>
            </a:r>
            <a:r>
              <a:rPr lang="de-DE" dirty="0"/>
              <a:t> </a:t>
            </a:r>
            <a:r>
              <a:rPr lang="de-DE" dirty="0" err="1"/>
              <a:t>the</a:t>
            </a:r>
            <a:r>
              <a:rPr lang="de-DE" dirty="0"/>
              <a:t> smooth </a:t>
            </a:r>
            <a:r>
              <a:rPr lang="de-DE" dirty="0" err="1"/>
              <a:t>area</a:t>
            </a:r>
            <a:r>
              <a:rPr lang="de-DE" dirty="0"/>
              <a:t>(</a:t>
            </a:r>
            <a:r>
              <a:rPr lang="de-DE" dirty="0" err="1"/>
              <a:t>skin</a:t>
            </a:r>
            <a:r>
              <a:rPr lang="de-DE" dirty="0"/>
              <a:t>) </a:t>
            </a:r>
            <a:r>
              <a:rPr lang="de-DE" dirty="0" err="1"/>
              <a:t>is</a:t>
            </a:r>
            <a:r>
              <a:rPr lang="de-DE" dirty="0"/>
              <a:t> not </a:t>
            </a:r>
            <a:r>
              <a:rPr lang="de-DE" dirty="0" err="1"/>
              <a:t>accurate</a:t>
            </a:r>
            <a:r>
              <a:rPr lang="de-DE" dirty="0"/>
              <a:t>.</a:t>
            </a:r>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23</a:t>
            </a:fld>
            <a:endParaRPr lang="en-US"/>
          </a:p>
        </p:txBody>
      </p:sp>
    </p:spTree>
    <p:extLst>
      <p:ext uri="{BB962C8B-B14F-4D97-AF65-F5344CB8AC3E}">
        <p14:creationId xmlns:p14="http://schemas.microsoft.com/office/powerpoint/2010/main" val="373451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28</a:t>
            </a:fld>
            <a:endParaRPr lang="en-US"/>
          </a:p>
        </p:txBody>
      </p:sp>
    </p:spTree>
    <p:extLst>
      <p:ext uri="{BB962C8B-B14F-4D97-AF65-F5344CB8AC3E}">
        <p14:creationId xmlns:p14="http://schemas.microsoft.com/office/powerpoint/2010/main" val="2239270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For</a:t>
            </a:r>
            <a:r>
              <a:rPr lang="de-DE" dirty="0"/>
              <a:t> </a:t>
            </a:r>
            <a:r>
              <a:rPr lang="de-DE" dirty="0" err="1"/>
              <a:t>each</a:t>
            </a:r>
            <a:r>
              <a:rPr lang="de-DE" dirty="0"/>
              <a:t> </a:t>
            </a:r>
            <a:r>
              <a:rPr lang="de-DE" dirty="0" err="1"/>
              <a:t>point</a:t>
            </a:r>
            <a:r>
              <a:rPr lang="de-DE" dirty="0"/>
              <a:t>, </a:t>
            </a:r>
            <a:r>
              <a:rPr lang="de-DE" dirty="0" err="1"/>
              <a:t>we</a:t>
            </a:r>
            <a:r>
              <a:rPr lang="de-DE" dirty="0"/>
              <a:t> </a:t>
            </a:r>
            <a:r>
              <a:rPr lang="de-DE" dirty="0" err="1"/>
              <a:t>assume</a:t>
            </a:r>
            <a:r>
              <a:rPr lang="de-DE" dirty="0"/>
              <a:t> </a:t>
            </a:r>
            <a:r>
              <a:rPr lang="de-DE" dirty="0" err="1"/>
              <a:t>its</a:t>
            </a:r>
            <a:r>
              <a:rPr lang="de-DE" dirty="0"/>
              <a:t> </a:t>
            </a:r>
            <a:r>
              <a:rPr lang="de-DE" dirty="0" err="1"/>
              <a:t>neighbors</a:t>
            </a:r>
            <a:r>
              <a:rPr lang="de-DE" dirty="0"/>
              <a:t> </a:t>
            </a:r>
            <a:r>
              <a:rPr lang="de-DE" dirty="0" err="1"/>
              <a:t>within</a:t>
            </a:r>
            <a:r>
              <a:rPr lang="de-DE" dirty="0"/>
              <a:t> </a:t>
            </a:r>
            <a:r>
              <a:rPr lang="de-DE" dirty="0" err="1"/>
              <a:t>some</a:t>
            </a:r>
            <a:r>
              <a:rPr lang="de-DE" dirty="0"/>
              <a:t> </a:t>
            </a:r>
            <a:r>
              <a:rPr lang="de-DE" dirty="0" err="1"/>
              <a:t>distance</a:t>
            </a:r>
            <a:r>
              <a:rPr lang="de-DE" dirty="0"/>
              <a:t> </a:t>
            </a:r>
            <a:r>
              <a:rPr lang="de-DE" dirty="0" err="1"/>
              <a:t>are</a:t>
            </a:r>
            <a:r>
              <a:rPr lang="de-DE" dirty="0"/>
              <a:t> on </a:t>
            </a:r>
            <a:r>
              <a:rPr lang="de-DE" dirty="0" err="1"/>
              <a:t>the</a:t>
            </a:r>
            <a:r>
              <a:rPr lang="de-DE" dirty="0"/>
              <a:t> same plane, </a:t>
            </a:r>
            <a:r>
              <a:rPr lang="de-DE" dirty="0" err="1"/>
              <a:t>then</a:t>
            </a:r>
            <a:r>
              <a:rPr lang="de-DE" dirty="0"/>
              <a:t> </a:t>
            </a:r>
            <a:r>
              <a:rPr lang="de-DE" dirty="0" err="1"/>
              <a:t>we</a:t>
            </a:r>
            <a:r>
              <a:rPr lang="de-DE" dirty="0"/>
              <a:t> </a:t>
            </a:r>
            <a:r>
              <a:rPr lang="de-DE" dirty="0" err="1"/>
              <a:t>can</a:t>
            </a:r>
            <a:r>
              <a:rPr lang="de-DE" dirty="0"/>
              <a:t> </a:t>
            </a:r>
            <a:r>
              <a:rPr lang="de-DE" dirty="0" err="1"/>
              <a:t>uses</a:t>
            </a:r>
            <a:r>
              <a:rPr lang="de-DE" dirty="0"/>
              <a:t> </a:t>
            </a:r>
            <a:r>
              <a:rPr lang="de-DE" dirty="0" err="1"/>
              <a:t>these</a:t>
            </a:r>
            <a:r>
              <a:rPr lang="de-DE" dirty="0"/>
              <a:t> </a:t>
            </a:r>
            <a:r>
              <a:rPr lang="de-DE" dirty="0" err="1"/>
              <a:t>points</a:t>
            </a:r>
            <a:r>
              <a:rPr lang="de-DE" dirty="0"/>
              <a:t> </a:t>
            </a:r>
            <a:r>
              <a:rPr lang="de-DE" dirty="0" err="1"/>
              <a:t>to</a:t>
            </a:r>
            <a:r>
              <a:rPr lang="de-DE" dirty="0"/>
              <a:t> </a:t>
            </a:r>
            <a:r>
              <a:rPr lang="de-DE" dirty="0" err="1"/>
              <a:t>consctruct</a:t>
            </a:r>
            <a:r>
              <a:rPr lang="de-DE" dirty="0"/>
              <a:t> a plane. The normal </a:t>
            </a:r>
            <a:r>
              <a:rPr lang="de-DE" dirty="0" err="1"/>
              <a:t>of</a:t>
            </a:r>
            <a:r>
              <a:rPr lang="de-DE" dirty="0"/>
              <a:t> </a:t>
            </a:r>
            <a:r>
              <a:rPr lang="de-DE" dirty="0" err="1"/>
              <a:t>the</a:t>
            </a:r>
            <a:r>
              <a:rPr lang="de-DE" dirty="0"/>
              <a:t> plane </a:t>
            </a:r>
            <a:r>
              <a:rPr lang="de-DE" dirty="0" err="1"/>
              <a:t>is</a:t>
            </a:r>
            <a:r>
              <a:rPr lang="de-DE" dirty="0"/>
              <a:t> </a:t>
            </a:r>
            <a:r>
              <a:rPr lang="de-DE" dirty="0" err="1"/>
              <a:t>approximately</a:t>
            </a:r>
            <a:r>
              <a:rPr lang="de-DE" dirty="0"/>
              <a:t> </a:t>
            </a:r>
            <a:r>
              <a:rPr lang="de-DE" dirty="0" err="1"/>
              <a:t>the</a:t>
            </a:r>
            <a:r>
              <a:rPr lang="de-DE" dirty="0"/>
              <a:t> </a:t>
            </a:r>
            <a:r>
              <a:rPr lang="de-DE" dirty="0" err="1"/>
              <a:t>surface</a:t>
            </a:r>
            <a:r>
              <a:rPr lang="de-DE" dirty="0"/>
              <a:t> normal at </a:t>
            </a:r>
            <a:r>
              <a:rPr lang="de-DE" dirty="0" err="1"/>
              <a:t>this</a:t>
            </a:r>
            <a:r>
              <a:rPr lang="de-DE" dirty="0"/>
              <a:t> </a:t>
            </a:r>
            <a:r>
              <a:rPr lang="de-DE" dirty="0" err="1"/>
              <a:t>point</a:t>
            </a:r>
            <a:r>
              <a:rPr lang="de-DE" dirty="0"/>
              <a:t>.</a:t>
            </a:r>
          </a:p>
          <a:p>
            <a:r>
              <a:rPr lang="de-DE" dirty="0" err="1"/>
              <a:t>We</a:t>
            </a:r>
            <a:r>
              <a:rPr lang="de-DE" dirty="0"/>
              <a:t> do </a:t>
            </a:r>
            <a:r>
              <a:rPr lang="de-DE" dirty="0" err="1"/>
              <a:t>this</a:t>
            </a:r>
            <a:r>
              <a:rPr lang="de-DE" dirty="0"/>
              <a:t> </a:t>
            </a:r>
            <a:r>
              <a:rPr lang="de-DE" dirty="0" err="1"/>
              <a:t>point-wisely</a:t>
            </a:r>
            <a:r>
              <a:rPr lang="de-DE" dirty="0"/>
              <a:t> </a:t>
            </a:r>
            <a:r>
              <a:rPr lang="de-DE" dirty="0" err="1"/>
              <a:t>to</a:t>
            </a:r>
            <a:r>
              <a:rPr lang="de-DE" dirty="0"/>
              <a:t> </a:t>
            </a:r>
            <a:r>
              <a:rPr lang="de-DE" dirty="0" err="1"/>
              <a:t>get</a:t>
            </a:r>
            <a:r>
              <a:rPr lang="de-DE" dirty="0"/>
              <a:t> </a:t>
            </a:r>
            <a:r>
              <a:rPr lang="de-DE" dirty="0" err="1"/>
              <a:t>the</a:t>
            </a:r>
            <a:r>
              <a:rPr lang="de-DE" dirty="0"/>
              <a:t> final normal </a:t>
            </a:r>
            <a:r>
              <a:rPr lang="de-DE" dirty="0" err="1"/>
              <a:t>map</a:t>
            </a:r>
            <a:r>
              <a:rPr lang="de-DE" dirty="0"/>
              <a:t>.</a:t>
            </a:r>
          </a:p>
          <a:p>
            <a:endParaRPr lang="en-US" dirty="0"/>
          </a:p>
          <a:p>
            <a:r>
              <a:rPr lang="en-US" dirty="0"/>
              <a:t>Drawbacks: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alibri" panose="020F0502020204030204" pitchFamily="34" charset="0"/>
                <a:cs typeface="Calibri" panose="020F0502020204030204" pitchFamily="34" charset="0"/>
              </a:rPr>
              <a:t>Normal map is only Semi-dense if mapped on mesh (dense), that is not good at all</a:t>
            </a:r>
            <a:endParaRPr lang="de-DE" sz="12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30</a:t>
            </a:fld>
            <a:endParaRPr lang="en-US"/>
          </a:p>
        </p:txBody>
      </p:sp>
    </p:spTree>
    <p:extLst>
      <p:ext uri="{BB962C8B-B14F-4D97-AF65-F5344CB8AC3E}">
        <p14:creationId xmlns:p14="http://schemas.microsoft.com/office/powerpoint/2010/main" val="1132782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Skip connections: Propagate detailed color or texture information to the decoder of that region</a:t>
            </a:r>
          </a:p>
        </p:txBody>
      </p:sp>
      <p:sp>
        <p:nvSpPr>
          <p:cNvPr id="4" name="Date Placeholder 3"/>
          <p:cNvSpPr>
            <a:spLocks noGrp="1"/>
          </p:cNvSpPr>
          <p:nvPr>
            <p:ph type="dt" idx="1"/>
          </p:nvPr>
        </p:nvSpPr>
        <p:spPr/>
        <p:txBody>
          <a:bodyPr/>
          <a:lstStyle/>
          <a:p>
            <a:pPr rtl="0"/>
            <a:fld id="{A5A5ADE8-1FB8-43FD-A675-2B613EE00B6F}" type="datetime1">
              <a:rPr lang="de-DE" smtClean="0"/>
              <a:t>20.08.2022</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34</a:t>
            </a:fld>
            <a:endParaRPr lang="en-US"/>
          </a:p>
        </p:txBody>
      </p:sp>
    </p:spTree>
    <p:extLst>
      <p:ext uri="{BB962C8B-B14F-4D97-AF65-F5344CB8AC3E}">
        <p14:creationId xmlns:p14="http://schemas.microsoft.com/office/powerpoint/2010/main" val="11348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err="1"/>
              <a:t>Traditionally</a:t>
            </a:r>
            <a:r>
              <a:rPr lang="de-DE" noProof="0" dirty="0"/>
              <a:t>, </a:t>
            </a:r>
            <a:r>
              <a:rPr lang="de-DE" noProof="0" dirty="0" err="1"/>
              <a:t>we</a:t>
            </a:r>
            <a:r>
              <a:rPr lang="de-DE" noProof="0" dirty="0"/>
              <a:t> </a:t>
            </a:r>
            <a:r>
              <a:rPr lang="de-DE" noProof="0" dirty="0" err="1"/>
              <a:t>can</a:t>
            </a:r>
            <a:r>
              <a:rPr lang="de-DE" noProof="0" dirty="0"/>
              <a:t> </a:t>
            </a:r>
            <a:r>
              <a:rPr lang="de-DE" noProof="0" dirty="0" err="1"/>
              <a:t>use</a:t>
            </a:r>
            <a:r>
              <a:rPr lang="de-DE" noProof="0" dirty="0"/>
              <a:t> </a:t>
            </a:r>
            <a:r>
              <a:rPr lang="de-DE" noProof="0" dirty="0" err="1"/>
              <a:t>depth</a:t>
            </a:r>
            <a:r>
              <a:rPr lang="de-DE" noProof="0" dirty="0"/>
              <a:t> </a:t>
            </a:r>
            <a:r>
              <a:rPr lang="de-DE" noProof="0" dirty="0" err="1"/>
              <a:t>map</a:t>
            </a:r>
            <a:r>
              <a:rPr lang="de-DE" noProof="0" dirty="0"/>
              <a:t> </a:t>
            </a:r>
            <a:r>
              <a:rPr lang="de-DE" noProof="0" dirty="0" err="1"/>
              <a:t>as</a:t>
            </a:r>
            <a:r>
              <a:rPr lang="de-DE" noProof="0" dirty="0"/>
              <a:t> </a:t>
            </a:r>
            <a:r>
              <a:rPr lang="de-DE" noProof="0" dirty="0" err="1"/>
              <a:t>input</a:t>
            </a:r>
            <a:r>
              <a:rPr lang="de-DE" noProof="0" dirty="0"/>
              <a:t> </a:t>
            </a:r>
            <a:r>
              <a:rPr lang="de-DE" noProof="0" dirty="0" err="1"/>
              <a:t>to</a:t>
            </a:r>
            <a:r>
              <a:rPr lang="de-DE" noProof="0" dirty="0"/>
              <a:t> </a:t>
            </a:r>
            <a:r>
              <a:rPr lang="de-DE" noProof="0" dirty="0" err="1"/>
              <a:t>convert</a:t>
            </a:r>
            <a:r>
              <a:rPr lang="de-DE" noProof="0" dirty="0"/>
              <a:t> </a:t>
            </a:r>
            <a:r>
              <a:rPr lang="de-DE" noProof="0" dirty="0" err="1"/>
              <a:t>it</a:t>
            </a:r>
            <a:r>
              <a:rPr lang="de-DE" noProof="0" dirty="0"/>
              <a:t> </a:t>
            </a:r>
            <a:r>
              <a:rPr lang="de-DE" noProof="0" dirty="0" err="1"/>
              <a:t>to</a:t>
            </a:r>
            <a:r>
              <a:rPr lang="de-DE" noProof="0" dirty="0"/>
              <a:t> </a:t>
            </a:r>
            <a:r>
              <a:rPr lang="de-DE" noProof="0" dirty="0" err="1"/>
              <a:t>point</a:t>
            </a:r>
            <a:r>
              <a:rPr lang="de-DE" noProof="0" dirty="0"/>
              <a:t> </a:t>
            </a:r>
            <a:r>
              <a:rPr lang="de-DE" noProof="0" dirty="0" err="1"/>
              <a:t>cloud</a:t>
            </a:r>
            <a:r>
              <a:rPr lang="de-DE" noProof="0" dirty="0"/>
              <a:t>, and </a:t>
            </a:r>
            <a:r>
              <a:rPr lang="de-DE" noProof="0" dirty="0" err="1"/>
              <a:t>use</a:t>
            </a:r>
            <a:r>
              <a:rPr lang="de-DE" noProof="0" dirty="0"/>
              <a:t> </a:t>
            </a:r>
            <a:r>
              <a:rPr lang="de-DE" noProof="0" dirty="0" err="1"/>
              <a:t>neighbor</a:t>
            </a:r>
            <a:r>
              <a:rPr lang="de-DE" noProof="0" dirty="0"/>
              <a:t> </a:t>
            </a:r>
            <a:r>
              <a:rPr lang="de-DE" noProof="0" dirty="0" err="1"/>
              <a:t>based</a:t>
            </a:r>
            <a:r>
              <a:rPr lang="de-DE" noProof="0" dirty="0"/>
              <a:t> </a:t>
            </a:r>
            <a:r>
              <a:rPr lang="de-DE" noProof="0" dirty="0" err="1"/>
              <a:t>approach</a:t>
            </a:r>
            <a:r>
              <a:rPr lang="de-DE" noProof="0" dirty="0"/>
              <a:t> </a:t>
            </a:r>
            <a:r>
              <a:rPr lang="de-DE" noProof="0" dirty="0" err="1"/>
              <a:t>to</a:t>
            </a:r>
            <a:r>
              <a:rPr lang="de-DE" noProof="0" dirty="0"/>
              <a:t> </a:t>
            </a:r>
            <a:r>
              <a:rPr lang="de-DE" noProof="0" dirty="0" err="1"/>
              <a:t>estimate</a:t>
            </a:r>
            <a:r>
              <a:rPr lang="de-DE" noProof="0" dirty="0"/>
              <a:t> </a:t>
            </a:r>
            <a:r>
              <a:rPr lang="de-DE" noProof="0" dirty="0" err="1"/>
              <a:t>the</a:t>
            </a:r>
            <a:r>
              <a:rPr lang="de-DE" noProof="0" dirty="0"/>
              <a:t> </a:t>
            </a:r>
            <a:r>
              <a:rPr lang="de-DE" noProof="0" dirty="0" err="1"/>
              <a:t>surface</a:t>
            </a:r>
            <a:r>
              <a:rPr lang="de-DE" noProof="0" dirty="0"/>
              <a:t> normal.</a:t>
            </a:r>
          </a:p>
          <a:p>
            <a:r>
              <a:rPr lang="de-DE" noProof="0" dirty="0" err="1"/>
              <a:t>However</a:t>
            </a:r>
            <a:r>
              <a:rPr lang="de-DE" noProof="0" dirty="0"/>
              <a:t>, </a:t>
            </a:r>
            <a:r>
              <a:rPr lang="de-DE" noProof="0" dirty="0" err="1"/>
              <a:t>the</a:t>
            </a:r>
            <a:r>
              <a:rPr lang="de-DE" noProof="0" dirty="0"/>
              <a:t> </a:t>
            </a:r>
            <a:r>
              <a:rPr lang="de-DE" noProof="0" dirty="0" err="1"/>
              <a:t>depth</a:t>
            </a:r>
            <a:r>
              <a:rPr lang="de-DE" noProof="0" dirty="0"/>
              <a:t> </a:t>
            </a:r>
            <a:r>
              <a:rPr lang="de-DE" noProof="0" dirty="0" err="1"/>
              <a:t>map</a:t>
            </a:r>
            <a:r>
              <a:rPr lang="de-DE" noProof="0" dirty="0"/>
              <a:t> in </a:t>
            </a:r>
            <a:r>
              <a:rPr lang="de-DE" noProof="0" dirty="0" err="1"/>
              <a:t>practice</a:t>
            </a:r>
            <a:r>
              <a:rPr lang="de-DE" noProof="0" dirty="0"/>
              <a:t> </a:t>
            </a:r>
            <a:r>
              <a:rPr lang="de-DE" noProof="0" dirty="0" err="1"/>
              <a:t>is</a:t>
            </a:r>
            <a:r>
              <a:rPr lang="de-DE" noProof="0" dirty="0"/>
              <a:t> </a:t>
            </a:r>
            <a:r>
              <a:rPr lang="de-DE" noProof="0" dirty="0" err="1"/>
              <a:t>only</a:t>
            </a:r>
            <a:r>
              <a:rPr lang="de-DE" noProof="0" dirty="0"/>
              <a:t> semi-</a:t>
            </a:r>
            <a:r>
              <a:rPr lang="de-DE" noProof="0" dirty="0" err="1"/>
              <a:t>dense</a:t>
            </a:r>
            <a:r>
              <a:rPr lang="de-DE" noProof="0" dirty="0"/>
              <a:t>, </a:t>
            </a:r>
            <a:r>
              <a:rPr lang="de-DE" noProof="0" dirty="0" err="1"/>
              <a:t>thus</a:t>
            </a:r>
            <a:r>
              <a:rPr lang="de-DE" noProof="0" dirty="0"/>
              <a:t> </a:t>
            </a:r>
            <a:r>
              <a:rPr lang="de-DE" noProof="0" dirty="0" err="1"/>
              <a:t>the</a:t>
            </a:r>
            <a:r>
              <a:rPr lang="de-DE" noProof="0" dirty="0"/>
              <a:t> </a:t>
            </a:r>
            <a:r>
              <a:rPr lang="de-DE" noProof="0" dirty="0" err="1"/>
              <a:t>corresponding</a:t>
            </a:r>
            <a:r>
              <a:rPr lang="de-DE" noProof="0" dirty="0"/>
              <a:t> normal </a:t>
            </a:r>
            <a:r>
              <a:rPr lang="de-DE" noProof="0" dirty="0" err="1"/>
              <a:t>map</a:t>
            </a:r>
            <a:r>
              <a:rPr lang="de-DE" noProof="0" dirty="0"/>
              <a:t> </a:t>
            </a:r>
            <a:r>
              <a:rPr lang="de-DE" noProof="0" dirty="0" err="1"/>
              <a:t>is</a:t>
            </a:r>
            <a:r>
              <a:rPr lang="de-DE" noProof="0" dirty="0"/>
              <a:t> semi-</a:t>
            </a:r>
            <a:r>
              <a:rPr lang="de-DE" noProof="0" dirty="0" err="1"/>
              <a:t>dense</a:t>
            </a:r>
            <a:r>
              <a:rPr lang="de-DE" noProof="0" dirty="0"/>
              <a:t> </a:t>
            </a:r>
            <a:r>
              <a:rPr lang="de-DE" noProof="0" dirty="0" err="1"/>
              <a:t>as</a:t>
            </a:r>
            <a:r>
              <a:rPr lang="de-DE" noProof="0" dirty="0"/>
              <a:t> </a:t>
            </a:r>
            <a:r>
              <a:rPr lang="de-DE" noProof="0" dirty="0" err="1"/>
              <a:t>well</a:t>
            </a:r>
            <a:r>
              <a:rPr lang="de-DE" noProof="0" dirty="0"/>
              <a:t>. </a:t>
            </a:r>
          </a:p>
          <a:p>
            <a:r>
              <a:rPr lang="de-DE" noProof="0" dirty="0" err="1"/>
              <a:t>Besides</a:t>
            </a:r>
            <a:r>
              <a:rPr lang="de-DE" noProof="0" dirty="0"/>
              <a:t>, </a:t>
            </a:r>
            <a:r>
              <a:rPr lang="de-DE" noProof="0" dirty="0" err="1"/>
              <a:t>the</a:t>
            </a:r>
            <a:r>
              <a:rPr lang="de-DE" noProof="0" dirty="0"/>
              <a:t> </a:t>
            </a:r>
            <a:r>
              <a:rPr lang="de-DE" noProof="0" dirty="0" err="1"/>
              <a:t>neighbor</a:t>
            </a:r>
            <a:r>
              <a:rPr lang="de-DE" noProof="0" dirty="0"/>
              <a:t> </a:t>
            </a:r>
            <a:r>
              <a:rPr lang="de-DE" noProof="0" dirty="0" err="1"/>
              <a:t>based</a:t>
            </a:r>
            <a:r>
              <a:rPr lang="de-DE" noProof="0" dirty="0"/>
              <a:t> </a:t>
            </a:r>
            <a:r>
              <a:rPr lang="de-DE" noProof="0" dirty="0" err="1"/>
              <a:t>approach</a:t>
            </a:r>
            <a:r>
              <a:rPr lang="de-DE" noProof="0" dirty="0"/>
              <a:t> </a:t>
            </a:r>
            <a:r>
              <a:rPr lang="de-DE" noProof="0" dirty="0" err="1"/>
              <a:t>depends</a:t>
            </a:r>
            <a:r>
              <a:rPr lang="de-DE" noProof="0" dirty="0"/>
              <a:t> on a </a:t>
            </a:r>
            <a:r>
              <a:rPr lang="de-DE" noProof="0" dirty="0" err="1"/>
              <a:t>chosen</a:t>
            </a:r>
            <a:r>
              <a:rPr lang="de-DE" noProof="0" dirty="0"/>
              <a:t> </a:t>
            </a:r>
            <a:r>
              <a:rPr lang="de-DE" noProof="0" dirty="0" err="1"/>
              <a:t>neighbor</a:t>
            </a:r>
            <a:r>
              <a:rPr lang="de-DE" noProof="0" dirty="0"/>
              <a:t> </a:t>
            </a:r>
            <a:r>
              <a:rPr lang="de-DE" noProof="0" dirty="0" err="1"/>
              <a:t>size</a:t>
            </a:r>
            <a:r>
              <a:rPr lang="de-DE" noProof="0" dirty="0"/>
              <a:t>, </a:t>
            </a:r>
            <a:r>
              <a:rPr lang="de-DE" noProof="0" dirty="0" err="1"/>
              <a:t>if</a:t>
            </a:r>
            <a:r>
              <a:rPr lang="de-DE" noProof="0" dirty="0"/>
              <a:t> </a:t>
            </a:r>
            <a:r>
              <a:rPr lang="de-DE" noProof="0" dirty="0" err="1"/>
              <a:t>it</a:t>
            </a:r>
            <a:r>
              <a:rPr lang="de-DE" noProof="0" dirty="0"/>
              <a:t> </a:t>
            </a:r>
            <a:r>
              <a:rPr lang="de-DE" noProof="0" dirty="0" err="1"/>
              <a:t>is</a:t>
            </a:r>
            <a:r>
              <a:rPr lang="de-DE" noProof="0" dirty="0"/>
              <a:t> </a:t>
            </a:r>
            <a:r>
              <a:rPr lang="de-DE" noProof="0" dirty="0" err="1"/>
              <a:t>too</a:t>
            </a:r>
            <a:r>
              <a:rPr lang="de-DE" noProof="0" dirty="0"/>
              <a:t> </a:t>
            </a:r>
            <a:r>
              <a:rPr lang="de-DE" noProof="0" dirty="0" err="1"/>
              <a:t>small</a:t>
            </a:r>
            <a:r>
              <a:rPr lang="de-DE" noProof="0" dirty="0"/>
              <a:t>, </a:t>
            </a:r>
            <a:r>
              <a:rPr lang="de-DE" noProof="0" dirty="0" err="1"/>
              <a:t>too</a:t>
            </a:r>
            <a:r>
              <a:rPr lang="de-DE" noProof="0" dirty="0"/>
              <a:t> sensitive </a:t>
            </a:r>
            <a:r>
              <a:rPr lang="de-DE" noProof="0" dirty="0" err="1"/>
              <a:t>to</a:t>
            </a:r>
            <a:r>
              <a:rPr lang="de-DE" noProof="0" dirty="0"/>
              <a:t> </a:t>
            </a:r>
            <a:r>
              <a:rPr lang="de-DE" noProof="0" dirty="0" err="1"/>
              <a:t>the</a:t>
            </a:r>
            <a:r>
              <a:rPr lang="de-DE" noProof="0" dirty="0"/>
              <a:t> </a:t>
            </a:r>
            <a:r>
              <a:rPr lang="de-DE" noProof="0" dirty="0" err="1"/>
              <a:t>noise</a:t>
            </a:r>
            <a:r>
              <a:rPr lang="de-DE" noProof="0" dirty="0"/>
              <a:t>, </a:t>
            </a:r>
            <a:r>
              <a:rPr lang="de-DE" noProof="0" dirty="0" err="1"/>
              <a:t>too</a:t>
            </a:r>
            <a:r>
              <a:rPr lang="de-DE" noProof="0" dirty="0"/>
              <a:t> large, </a:t>
            </a:r>
            <a:r>
              <a:rPr lang="de-DE" noProof="0" dirty="0" err="1"/>
              <a:t>we</a:t>
            </a:r>
            <a:r>
              <a:rPr lang="de-DE" noProof="0" dirty="0"/>
              <a:t> </a:t>
            </a:r>
            <a:r>
              <a:rPr lang="de-DE" noProof="0" dirty="0" err="1"/>
              <a:t>loose</a:t>
            </a:r>
            <a:r>
              <a:rPr lang="de-DE" noProof="0" dirty="0"/>
              <a:t> </a:t>
            </a:r>
            <a:r>
              <a:rPr lang="de-DE" noProof="0" dirty="0" err="1"/>
              <a:t>the</a:t>
            </a:r>
            <a:r>
              <a:rPr lang="de-DE" noProof="0" dirty="0"/>
              <a:t> sharp </a:t>
            </a:r>
            <a:r>
              <a:rPr lang="de-DE" noProof="0" dirty="0" err="1"/>
              <a:t>details</a:t>
            </a:r>
            <a:r>
              <a:rPr lang="de-DE" noProof="0" dirty="0"/>
              <a:t>.</a:t>
            </a:r>
          </a:p>
        </p:txBody>
      </p:sp>
      <p:sp>
        <p:nvSpPr>
          <p:cNvPr id="4" name="Slide Number Placeholder 3"/>
          <p:cNvSpPr>
            <a:spLocks noGrp="1"/>
          </p:cNvSpPr>
          <p:nvPr>
            <p:ph type="sldNum" sz="quarter" idx="5"/>
          </p:nvPr>
        </p:nvSpPr>
        <p:spPr/>
        <p:txBody>
          <a:bodyPr/>
          <a:lstStyle/>
          <a:p>
            <a:fld id="{32C43DC9-A88F-4AF3-ADDB-C69486BFCD37}" type="slidenum">
              <a:rPr lang="en-US" smtClean="0"/>
              <a:t>3</a:t>
            </a:fld>
            <a:endParaRPr lang="en-US"/>
          </a:p>
        </p:txBody>
      </p:sp>
    </p:spTree>
    <p:extLst>
      <p:ext uri="{BB962C8B-B14F-4D97-AF65-F5344CB8AC3E}">
        <p14:creationId xmlns:p14="http://schemas.microsoft.com/office/powerpoint/2010/main" val="297018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noProof="0" dirty="0" err="1"/>
              <a:t>Inspired</a:t>
            </a:r>
            <a:r>
              <a:rPr lang="de-DE" noProof="0" dirty="0"/>
              <a:t> </a:t>
            </a:r>
            <a:r>
              <a:rPr lang="de-DE" noProof="0" dirty="0" err="1"/>
              <a:t>by</a:t>
            </a:r>
            <a:r>
              <a:rPr lang="de-DE" noProof="0" dirty="0"/>
              <a:t> </a:t>
            </a:r>
            <a:r>
              <a:rPr lang="de-DE" noProof="0" dirty="0" err="1"/>
              <a:t>the</a:t>
            </a:r>
            <a:r>
              <a:rPr lang="de-DE" noProof="0" dirty="0"/>
              <a:t> </a:t>
            </a:r>
            <a:r>
              <a:rPr lang="de-DE" noProof="0" dirty="0" err="1"/>
              <a:t>photometric</a:t>
            </a:r>
            <a:r>
              <a:rPr lang="de-DE" noProof="0" dirty="0"/>
              <a:t> </a:t>
            </a:r>
            <a:r>
              <a:rPr lang="de-DE" noProof="0" dirty="0" err="1"/>
              <a:t>stereo</a:t>
            </a:r>
            <a:r>
              <a:rPr lang="de-DE" noProof="0" dirty="0"/>
              <a:t>, </a:t>
            </a:r>
            <a:r>
              <a:rPr lang="de-DE" noProof="0" dirty="0" err="1"/>
              <a:t>we</a:t>
            </a:r>
            <a:r>
              <a:rPr lang="de-DE" noProof="0" dirty="0"/>
              <a:t> </a:t>
            </a:r>
            <a:r>
              <a:rPr lang="de-DE" noProof="0" dirty="0" err="1"/>
              <a:t>use</a:t>
            </a:r>
            <a:r>
              <a:rPr lang="de-DE" noProof="0" dirty="0"/>
              <a:t> </a:t>
            </a:r>
            <a:r>
              <a:rPr lang="de-DE" noProof="0" dirty="0" err="1"/>
              <a:t>one</a:t>
            </a:r>
            <a:r>
              <a:rPr lang="de-DE" noProof="0" dirty="0"/>
              <a:t> extra strong </a:t>
            </a:r>
            <a:r>
              <a:rPr lang="de-DE" noProof="0" dirty="0" err="1"/>
              <a:t>directional</a:t>
            </a:r>
            <a:r>
              <a:rPr lang="de-DE" noProof="0" dirty="0"/>
              <a:t> light </a:t>
            </a:r>
            <a:r>
              <a:rPr lang="de-DE" noProof="0" dirty="0" err="1"/>
              <a:t>to</a:t>
            </a:r>
            <a:r>
              <a:rPr lang="de-DE" noProof="0" dirty="0"/>
              <a:t> </a:t>
            </a:r>
            <a:r>
              <a:rPr lang="de-DE" noProof="0" dirty="0" err="1"/>
              <a:t>illuminate</a:t>
            </a:r>
            <a:r>
              <a:rPr lang="de-DE" noProof="0" dirty="0"/>
              <a:t> </a:t>
            </a:r>
            <a:r>
              <a:rPr lang="de-DE" noProof="0" dirty="0" err="1"/>
              <a:t>the</a:t>
            </a:r>
            <a:r>
              <a:rPr lang="de-DE" noProof="0" dirty="0"/>
              <a:t> </a:t>
            </a:r>
            <a:r>
              <a:rPr lang="de-DE" noProof="0" dirty="0" err="1"/>
              <a:t>object</a:t>
            </a:r>
            <a:r>
              <a:rPr lang="de-DE" noProof="0" dirty="0"/>
              <a:t> </a:t>
            </a:r>
            <a:r>
              <a:rPr lang="de-DE" noProof="0" dirty="0" err="1"/>
              <a:t>surface</a:t>
            </a:r>
            <a:r>
              <a:rPr lang="de-DE" noProof="0" dirty="0"/>
              <a:t>, </a:t>
            </a:r>
            <a:r>
              <a:rPr lang="de-DE" noProof="0" dirty="0" err="1"/>
              <a:t>whose</a:t>
            </a:r>
            <a:r>
              <a:rPr lang="de-DE" noProof="0" dirty="0"/>
              <a:t> </a:t>
            </a:r>
            <a:r>
              <a:rPr lang="de-DE" noProof="0" dirty="0" err="1"/>
              <a:t>position</a:t>
            </a:r>
            <a:r>
              <a:rPr lang="de-DE" noProof="0" dirty="0"/>
              <a:t> </a:t>
            </a:r>
            <a:r>
              <a:rPr lang="de-DE" noProof="0" dirty="0" err="1"/>
              <a:t>is</a:t>
            </a:r>
            <a:r>
              <a:rPr lang="de-DE" noProof="0" dirty="0"/>
              <a:t> </a:t>
            </a:r>
            <a:r>
              <a:rPr lang="de-DE" noProof="0" dirty="0" err="1"/>
              <a:t>known</a:t>
            </a:r>
            <a:r>
              <a:rPr lang="de-DE" noProof="0" dirty="0"/>
              <a:t>, </a:t>
            </a:r>
            <a:r>
              <a:rPr lang="de-DE" noProof="0" dirty="0" err="1"/>
              <a:t>there</a:t>
            </a:r>
            <a:r>
              <a:rPr lang="de-DE" noProof="0" dirty="0"/>
              <a:t> </a:t>
            </a:r>
            <a:r>
              <a:rPr lang="de-DE" noProof="0" dirty="0" err="1"/>
              <a:t>exists</a:t>
            </a:r>
            <a:r>
              <a:rPr lang="de-DE" noProof="0" dirty="0"/>
              <a:t> </a:t>
            </a:r>
            <a:r>
              <a:rPr lang="de-DE" noProof="0" dirty="0" err="1"/>
              <a:t>theoretical</a:t>
            </a:r>
            <a:r>
              <a:rPr lang="de-DE" noProof="0" dirty="0"/>
              <a:t> </a:t>
            </a:r>
            <a:r>
              <a:rPr lang="de-DE" noProof="0" dirty="0" err="1"/>
              <a:t>relations</a:t>
            </a:r>
            <a:r>
              <a:rPr lang="de-DE" noProof="0" dirty="0"/>
              <a:t> </a:t>
            </a:r>
            <a:r>
              <a:rPr lang="de-DE" noProof="0" dirty="0" err="1"/>
              <a:t>between</a:t>
            </a:r>
            <a:r>
              <a:rPr lang="de-DE" noProof="0" dirty="0"/>
              <a:t> </a:t>
            </a:r>
            <a:r>
              <a:rPr lang="de-DE" noProof="0" dirty="0" err="1"/>
              <a:t>the</a:t>
            </a:r>
            <a:r>
              <a:rPr lang="de-DE" noProof="0" dirty="0"/>
              <a:t> light, normal and </a:t>
            </a:r>
            <a:r>
              <a:rPr lang="de-DE" noProof="0" dirty="0" err="1"/>
              <a:t>the</a:t>
            </a:r>
            <a:r>
              <a:rPr lang="de-DE" noProof="0" dirty="0"/>
              <a:t> </a:t>
            </a:r>
            <a:r>
              <a:rPr lang="de-DE" noProof="0" dirty="0" err="1"/>
              <a:t>basecolor</a:t>
            </a:r>
            <a:r>
              <a:rPr lang="de-DE" noProof="0" dirty="0"/>
              <a:t> </a:t>
            </a:r>
            <a:r>
              <a:rPr lang="de-DE" noProof="0" dirty="0" err="1"/>
              <a:t>albedo</a:t>
            </a:r>
            <a:r>
              <a:rPr lang="de-DE" noProof="0" dirty="0"/>
              <a:t>. </a:t>
            </a:r>
            <a:r>
              <a:rPr lang="de-DE" noProof="0" dirty="0" err="1"/>
              <a:t>We</a:t>
            </a:r>
            <a:r>
              <a:rPr lang="de-DE" noProof="0" dirty="0"/>
              <a:t> </a:t>
            </a:r>
            <a:r>
              <a:rPr lang="de-DE" noProof="0" dirty="0" err="1"/>
              <a:t>consider</a:t>
            </a:r>
            <a:r>
              <a:rPr lang="de-DE" noProof="0" dirty="0"/>
              <a:t> </a:t>
            </a:r>
            <a:r>
              <a:rPr lang="de-DE" noProof="0" dirty="0" err="1"/>
              <a:t>to</a:t>
            </a:r>
            <a:r>
              <a:rPr lang="de-DE" noProof="0" dirty="0"/>
              <a:t> </a:t>
            </a:r>
            <a:r>
              <a:rPr lang="de-DE" noProof="0" dirty="0" err="1"/>
              <a:t>use</a:t>
            </a:r>
            <a:r>
              <a:rPr lang="de-DE" noProof="0" dirty="0"/>
              <a:t> </a:t>
            </a:r>
            <a:r>
              <a:rPr lang="de-DE" noProof="0" dirty="0" err="1"/>
              <a:t>both</a:t>
            </a:r>
            <a:r>
              <a:rPr lang="de-DE" noProof="0" dirty="0"/>
              <a:t> </a:t>
            </a:r>
            <a:r>
              <a:rPr lang="de-DE" noProof="0" dirty="0" err="1"/>
              <a:t>geometry</a:t>
            </a:r>
            <a:r>
              <a:rPr lang="de-DE" noProof="0" dirty="0"/>
              <a:t> </a:t>
            </a:r>
            <a:r>
              <a:rPr lang="de-DE" noProof="0" dirty="0" err="1"/>
              <a:t>information</a:t>
            </a:r>
            <a:r>
              <a:rPr lang="de-DE" noProof="0" dirty="0"/>
              <a:t> </a:t>
            </a:r>
            <a:r>
              <a:rPr lang="de-DE" noProof="0" dirty="0" err="1"/>
              <a:t>provided</a:t>
            </a:r>
            <a:r>
              <a:rPr lang="de-DE" noProof="0" dirty="0"/>
              <a:t> </a:t>
            </a:r>
            <a:r>
              <a:rPr lang="de-DE" noProof="0" dirty="0" err="1"/>
              <a:t>depth</a:t>
            </a:r>
            <a:r>
              <a:rPr lang="de-DE" noProof="0" dirty="0"/>
              <a:t> </a:t>
            </a:r>
            <a:r>
              <a:rPr lang="de-DE" noProof="0" dirty="0" err="1"/>
              <a:t>map</a:t>
            </a:r>
            <a:r>
              <a:rPr lang="de-DE" noProof="0" dirty="0"/>
              <a:t>, and also </a:t>
            </a:r>
            <a:r>
              <a:rPr lang="de-DE" noProof="0" dirty="0" err="1"/>
              <a:t>the</a:t>
            </a:r>
            <a:r>
              <a:rPr lang="de-DE" noProof="0" dirty="0"/>
              <a:t> </a:t>
            </a:r>
            <a:r>
              <a:rPr lang="de-DE" noProof="0" dirty="0" err="1"/>
              <a:t>photometric</a:t>
            </a:r>
            <a:r>
              <a:rPr lang="de-DE" noProof="0" dirty="0"/>
              <a:t> </a:t>
            </a:r>
            <a:r>
              <a:rPr lang="de-DE" noProof="0" dirty="0" err="1"/>
              <a:t>information</a:t>
            </a:r>
            <a:r>
              <a:rPr lang="de-DE" noProof="0" dirty="0"/>
              <a:t> </a:t>
            </a:r>
            <a:r>
              <a:rPr lang="de-DE" noProof="0" dirty="0" err="1"/>
              <a:t>provided</a:t>
            </a:r>
            <a:r>
              <a:rPr lang="de-DE" noProof="0" dirty="0"/>
              <a:t> </a:t>
            </a:r>
            <a:r>
              <a:rPr lang="de-DE" noProof="0" dirty="0" err="1"/>
              <a:t>by</a:t>
            </a:r>
            <a:r>
              <a:rPr lang="de-DE" noProof="0" dirty="0"/>
              <a:t> </a:t>
            </a:r>
            <a:r>
              <a:rPr lang="de-DE" noProof="0" dirty="0" err="1"/>
              <a:t>the</a:t>
            </a:r>
            <a:r>
              <a:rPr lang="de-DE" noProof="0" dirty="0"/>
              <a:t> </a:t>
            </a:r>
            <a:r>
              <a:rPr lang="de-DE" noProof="0" dirty="0" err="1"/>
              <a:t>illuminated</a:t>
            </a:r>
            <a:r>
              <a:rPr lang="de-DE" noProof="0" dirty="0"/>
              <a:t> RGB </a:t>
            </a:r>
            <a:r>
              <a:rPr lang="de-DE" noProof="0" dirty="0" err="1"/>
              <a:t>images</a:t>
            </a:r>
            <a:r>
              <a:rPr lang="de-DE" noProof="0" dirty="0"/>
              <a:t>.</a:t>
            </a: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4</a:t>
            </a:fld>
            <a:endParaRPr lang="en-US"/>
          </a:p>
        </p:txBody>
      </p:sp>
    </p:spTree>
    <p:extLst>
      <p:ext uri="{BB962C8B-B14F-4D97-AF65-F5344CB8AC3E}">
        <p14:creationId xmlns:p14="http://schemas.microsoft.com/office/powerpoint/2010/main" val="2687266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first designed a network just using geometry information, which takes vertex map as input.</a:t>
            </a:r>
          </a:p>
          <a:p>
            <a:r>
              <a:rPr lang="en-US" noProof="0" dirty="0"/>
              <a:t>The vertex map can be semi-dense, the network will </a:t>
            </a:r>
            <a:r>
              <a:rPr lang="en-US" noProof="0" dirty="0" err="1"/>
              <a:t>inpaint</a:t>
            </a:r>
            <a:r>
              <a:rPr lang="en-US" noProof="0" dirty="0"/>
              <a:t> the missing pixels and output fully dense normal map.</a:t>
            </a:r>
          </a:p>
          <a:p>
            <a:r>
              <a:rPr lang="en-US" noProof="0" dirty="0"/>
              <a:t>We call this structure as GCNN</a:t>
            </a:r>
          </a:p>
        </p:txBody>
      </p:sp>
      <p:sp>
        <p:nvSpPr>
          <p:cNvPr id="4" name="Slide Number Placeholder 3"/>
          <p:cNvSpPr>
            <a:spLocks noGrp="1"/>
          </p:cNvSpPr>
          <p:nvPr>
            <p:ph type="sldNum" sz="quarter" idx="5"/>
          </p:nvPr>
        </p:nvSpPr>
        <p:spPr/>
        <p:txBody>
          <a:bodyPr/>
          <a:lstStyle/>
          <a:p>
            <a:fld id="{32C43DC9-A88F-4AF3-ADDB-C69486BFCD37}" type="slidenum">
              <a:rPr lang="en-US" smtClean="0"/>
              <a:t>5</a:t>
            </a:fld>
            <a:endParaRPr lang="en-US"/>
          </a:p>
        </p:txBody>
      </p:sp>
    </p:spTree>
    <p:extLst>
      <p:ext uri="{BB962C8B-B14F-4D97-AF65-F5344CB8AC3E}">
        <p14:creationId xmlns:p14="http://schemas.microsoft.com/office/powerpoint/2010/main" val="333407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Based on GCNN architecture, we duplicate it        two times to take light map and gray-scale image as input. Thus the network will also extract the features from these two types of data, the light map is also semi-dense, since it is converted from vertex map. The output is the normal map as well. Note that there exist communication between different pipes.</a:t>
            </a:r>
          </a:p>
          <a:p>
            <a:endParaRPr lang="en-US" noProof="0" dirty="0"/>
          </a:p>
          <a:p>
            <a:r>
              <a:rPr lang="en-US" noProof="0" dirty="0"/>
              <a:t>Since the network looks like three parallel pipes, so we call it triple-pipe network, in short, Trip-Net.</a:t>
            </a:r>
          </a:p>
        </p:txBody>
      </p:sp>
      <p:sp>
        <p:nvSpPr>
          <p:cNvPr id="4" name="Slide Number Placeholder 3"/>
          <p:cNvSpPr>
            <a:spLocks noGrp="1"/>
          </p:cNvSpPr>
          <p:nvPr>
            <p:ph type="sldNum" sz="quarter" idx="5"/>
          </p:nvPr>
        </p:nvSpPr>
        <p:spPr/>
        <p:txBody>
          <a:bodyPr/>
          <a:lstStyle/>
          <a:p>
            <a:fld id="{32C43DC9-A88F-4AF3-ADDB-C69486BFCD37}" type="slidenum">
              <a:rPr lang="en-US" smtClean="0"/>
              <a:t>6</a:t>
            </a:fld>
            <a:endParaRPr lang="en-US"/>
          </a:p>
        </p:txBody>
      </p:sp>
    </p:spTree>
    <p:extLst>
      <p:ext uri="{BB962C8B-B14F-4D97-AF65-F5344CB8AC3E}">
        <p14:creationId xmlns:p14="http://schemas.microsoft.com/office/powerpoint/2010/main" val="193767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First let me introduce the proposed core-network in this thesis called gated convolution neural network.</a:t>
            </a:r>
          </a:p>
          <a:p>
            <a:r>
              <a:rPr lang="en-US" noProof="0" dirty="0"/>
              <a:t>It is designed to solve the tasks like input data is semi-dense, but we want the output data to be fully dense as much as possible</a:t>
            </a:r>
          </a:p>
          <a:p>
            <a:r>
              <a:rPr lang="en-US" noProof="0" dirty="0"/>
              <a:t>And for the task like normal inference, we want the output has the same resolution as input, thus we have a 1-1 mapping, so each normal corresponds a vertex. </a:t>
            </a:r>
          </a:p>
          <a:p>
            <a:r>
              <a:rPr lang="en-US" noProof="0" dirty="0"/>
              <a:t>And also, we want to retain the fine details in the input data.</a:t>
            </a:r>
          </a:p>
        </p:txBody>
      </p:sp>
      <p:sp>
        <p:nvSpPr>
          <p:cNvPr id="4" name="Slide Number Placeholder 3"/>
          <p:cNvSpPr>
            <a:spLocks noGrp="1"/>
          </p:cNvSpPr>
          <p:nvPr>
            <p:ph type="sldNum" sz="quarter" idx="5"/>
          </p:nvPr>
        </p:nvSpPr>
        <p:spPr/>
        <p:txBody>
          <a:bodyPr/>
          <a:lstStyle/>
          <a:p>
            <a:fld id="{32C43DC9-A88F-4AF3-ADDB-C69486BFCD37}" type="slidenum">
              <a:rPr lang="en-US" smtClean="0"/>
              <a:t>7</a:t>
            </a:fld>
            <a:endParaRPr lang="en-US"/>
          </a:p>
        </p:txBody>
      </p:sp>
    </p:spTree>
    <p:extLst>
      <p:ext uri="{BB962C8B-B14F-4D97-AF65-F5344CB8AC3E}">
        <p14:creationId xmlns:p14="http://schemas.microsoft.com/office/powerpoint/2010/main" val="2088878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is a very good designed architecture, which is initially used in image segmentation area. It has </a:t>
            </a:r>
            <a:r>
              <a:rPr lang="en-US" altLang="zh-CN" dirty="0"/>
              <a:t>multiple </a:t>
            </a:r>
            <a:r>
              <a:rPr lang="en-US" altLang="zh-CN" dirty="0" err="1"/>
              <a:t>upsampling</a:t>
            </a:r>
            <a:r>
              <a:rPr lang="en-US" altLang="zh-CN" dirty="0"/>
              <a:t> operations to guarantee high resolution output. The skip connection connects the high resolution feature maps from </a:t>
            </a:r>
            <a:r>
              <a:rPr lang="en-US" altLang="zh-CN" dirty="0" err="1"/>
              <a:t>downsampling</a:t>
            </a:r>
            <a:r>
              <a:rPr lang="en-US" altLang="zh-CN" dirty="0"/>
              <a:t> part with </a:t>
            </a:r>
            <a:r>
              <a:rPr lang="en-US" altLang="zh-CN" dirty="0" err="1"/>
              <a:t>upsampling</a:t>
            </a:r>
            <a:r>
              <a:rPr lang="en-US" altLang="zh-CN" dirty="0"/>
              <a:t> features, which provides further sharpness in the output.</a:t>
            </a:r>
          </a:p>
          <a:p>
            <a:endParaRPr lang="en-US" noProof="0" dirty="0"/>
          </a:p>
          <a:p>
            <a:r>
              <a:rPr lang="en-US" dirty="0"/>
              <a:t>However, it was designed to deal with fully dense input data like images. In normal inference task, our data is only semi-dense, thus it requires special operations to deal with missing regions. Besides, the output in the original U-Net is smaller than the input resolution, so it cannot guarantee a 1-1 mapping.</a:t>
            </a:r>
          </a:p>
          <a:p>
            <a:endParaRPr lang="en-US" dirty="0"/>
          </a:p>
          <a:p>
            <a:r>
              <a:rPr lang="en-US" dirty="0"/>
              <a:t>The network also has only one type of input.</a:t>
            </a:r>
          </a:p>
        </p:txBody>
      </p:sp>
      <p:sp>
        <p:nvSpPr>
          <p:cNvPr id="4" name="Slide Number Placeholder 3"/>
          <p:cNvSpPr>
            <a:spLocks noGrp="1"/>
          </p:cNvSpPr>
          <p:nvPr>
            <p:ph type="sldNum" sz="quarter" idx="5"/>
          </p:nvPr>
        </p:nvSpPr>
        <p:spPr/>
        <p:txBody>
          <a:bodyPr/>
          <a:lstStyle/>
          <a:p>
            <a:fld id="{32C43DC9-A88F-4AF3-ADDB-C69486BFCD37}" type="slidenum">
              <a:rPr lang="en-US" smtClean="0"/>
              <a:t>8</a:t>
            </a:fld>
            <a:endParaRPr lang="en-US"/>
          </a:p>
        </p:txBody>
      </p:sp>
    </p:spTree>
    <p:extLst>
      <p:ext uri="{BB962C8B-B14F-4D97-AF65-F5344CB8AC3E}">
        <p14:creationId xmlns:p14="http://schemas.microsoft.com/office/powerpoint/2010/main" val="28580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 solve the semi-dense input problem, we use gated convolution layer to replace the standard convolution layer. As shown in the Figure, the left is gated convolution whereas the right is standard convolution. </a:t>
            </a:r>
          </a:p>
          <a:p>
            <a:endParaRPr lang="en-US" noProof="0" dirty="0"/>
          </a:p>
          <a:p>
            <a:r>
              <a:rPr lang="en-US" noProof="0" dirty="0"/>
              <a:t>For the gated convolution, we make a dual-layer design with 2 layers, one of the convolution layer extract the feature map with </a:t>
            </a:r>
            <a:r>
              <a:rPr lang="en-US" noProof="0" dirty="0" err="1"/>
              <a:t>leakyReLU</a:t>
            </a:r>
            <a:r>
              <a:rPr lang="en-US" noProof="0" dirty="0"/>
              <a:t> activation </a:t>
            </a:r>
            <a:r>
              <a:rPr lang="en-US" noProof="0" dirty="0" err="1"/>
              <a:t>fuction</a:t>
            </a:r>
            <a:r>
              <a:rPr lang="en-US" noProof="0" dirty="0"/>
              <a:t>, this is exactly the same as standard convolution layer design. The difference is, we use another convolution layer as gating layer to estimate the confidence of each pixel, where it use sigmoid activation function. The output is the element-wise product of gating and features.</a:t>
            </a:r>
          </a:p>
          <a:p>
            <a:endParaRPr lang="en-US" noProof="0" dirty="0"/>
          </a:p>
          <a:p>
            <a:r>
              <a:rPr lang="en-US" noProof="0" dirty="0"/>
              <a:t>The gated convolution layer learns the confidence during the training and consequently the feature maps have less impact with the input noise.</a:t>
            </a:r>
          </a:p>
        </p:txBody>
      </p:sp>
      <p:sp>
        <p:nvSpPr>
          <p:cNvPr id="4" name="Slide Number Placeholder 3"/>
          <p:cNvSpPr>
            <a:spLocks noGrp="1"/>
          </p:cNvSpPr>
          <p:nvPr>
            <p:ph type="sldNum" sz="quarter" idx="5"/>
          </p:nvPr>
        </p:nvSpPr>
        <p:spPr/>
        <p:txBody>
          <a:bodyPr/>
          <a:lstStyle/>
          <a:p>
            <a:fld id="{32C43DC9-A88F-4AF3-ADDB-C69486BFCD37}" type="slidenum">
              <a:rPr lang="en-US" smtClean="0"/>
              <a:t>9</a:t>
            </a:fld>
            <a:endParaRPr lang="en-US"/>
          </a:p>
        </p:txBody>
      </p:sp>
    </p:spTree>
    <p:extLst>
      <p:ext uri="{BB962C8B-B14F-4D97-AF65-F5344CB8AC3E}">
        <p14:creationId xmlns:p14="http://schemas.microsoft.com/office/powerpoint/2010/main" val="193503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A662-BF9A-E896-3E92-5A1FC6C154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B1E989-AB1D-5A70-50EE-5112639841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5AFC3-7267-1681-B604-01241AE257EE}"/>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5" name="Footer Placeholder 4">
            <a:extLst>
              <a:ext uri="{FF2B5EF4-FFF2-40B4-BE49-F238E27FC236}">
                <a16:creationId xmlns:a16="http://schemas.microsoft.com/office/drawing/2014/main" id="{75953C11-D372-A5FC-C9E9-CA565EB53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AAB15-ED50-7810-C740-C044C9200BD5}"/>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04741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74AE-FABA-380D-6196-FE9CFC5A49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17875-BD44-55CF-7BD9-F3FE3A15CF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2CBE2-63BE-6294-D7BD-0AE6882F9E22}"/>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5" name="Footer Placeholder 4">
            <a:extLst>
              <a:ext uri="{FF2B5EF4-FFF2-40B4-BE49-F238E27FC236}">
                <a16:creationId xmlns:a16="http://schemas.microsoft.com/office/drawing/2014/main" id="{03642B20-5125-9F63-6AEF-321B30FEB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F7D2F-BA81-6443-39B6-4DF1B9B3044E}"/>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2243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2042C-8C1D-304C-EE9A-697CE4310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2AF714-94C6-5576-491B-BF0B84830F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B213D-6964-EF12-6575-ACCEA7AC4654}"/>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5" name="Footer Placeholder 4">
            <a:extLst>
              <a:ext uri="{FF2B5EF4-FFF2-40B4-BE49-F238E27FC236}">
                <a16:creationId xmlns:a16="http://schemas.microsoft.com/office/drawing/2014/main" id="{74162424-8652-58E6-8701-918A0650D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03D5F-213A-80B7-1967-00585ED94350}"/>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13026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5F0F-E2A5-21A2-31D7-CF8BF50A1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3B8B16-30CE-CBD7-075F-EE4273FFA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277C9-2303-60F5-AEA7-124359DC481C}"/>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5" name="Footer Placeholder 4">
            <a:extLst>
              <a:ext uri="{FF2B5EF4-FFF2-40B4-BE49-F238E27FC236}">
                <a16:creationId xmlns:a16="http://schemas.microsoft.com/office/drawing/2014/main" id="{055A2B14-7330-B1C1-EB7F-578B3203B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116B6-CC19-CB73-B125-FE8D30241E08}"/>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4046192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22F9-4E49-C4D1-90A2-188D30C3D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451F6F-7A58-F148-6891-B54405F6D1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E6E380-9259-6F04-EBBE-8D7B31CF7660}"/>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5" name="Footer Placeholder 4">
            <a:extLst>
              <a:ext uri="{FF2B5EF4-FFF2-40B4-BE49-F238E27FC236}">
                <a16:creationId xmlns:a16="http://schemas.microsoft.com/office/drawing/2014/main" id="{5CD8AF2F-1F44-3E4B-F908-97D6D0A77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BE947-1559-B2F1-1283-B7F6FE6CB0CB}"/>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10404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FF20-60CC-BF90-D850-E7656A277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EB230-CBB7-3A29-4CC7-E8CEBD474D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27BCE8-79F0-A143-F414-7EECBEB06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0EE019-4211-1144-7F60-D5BE1FA0829D}"/>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6" name="Footer Placeholder 5">
            <a:extLst>
              <a:ext uri="{FF2B5EF4-FFF2-40B4-BE49-F238E27FC236}">
                <a16:creationId xmlns:a16="http://schemas.microsoft.com/office/drawing/2014/main" id="{6C9ED166-5673-78AA-CD6B-65B09D8CA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EC3AD-E20E-17D8-08E5-19C422195665}"/>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5240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EF0F-9D09-973B-F3F3-63FE151E19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249ED-60A5-48AE-5089-885C0741F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2DCDC-F42F-63F6-D17B-DB6A993E2D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C76B8B-1042-9269-198C-DCA433717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6D7221-EBC1-EE8F-CA1D-A6B1813521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04733-3BEC-06BA-EE30-3B6FFED7CB96}"/>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8" name="Footer Placeholder 7">
            <a:extLst>
              <a:ext uri="{FF2B5EF4-FFF2-40B4-BE49-F238E27FC236}">
                <a16:creationId xmlns:a16="http://schemas.microsoft.com/office/drawing/2014/main" id="{5EC9FDF6-5CA2-3F9D-9052-9332DB3A53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1C88C9-F3C2-AB8A-BCEF-7AF4F97EBFFB}"/>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89282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3921-652D-615A-68F6-1BE590164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2D22B3-DE61-A85B-D319-7C56EB46578B}"/>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4" name="Footer Placeholder 3">
            <a:extLst>
              <a:ext uri="{FF2B5EF4-FFF2-40B4-BE49-F238E27FC236}">
                <a16:creationId xmlns:a16="http://schemas.microsoft.com/office/drawing/2014/main" id="{E76082D7-01D8-9EE9-0890-3CE168897C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F9688-EAC2-2FBA-28BE-27DD6E278DEC}"/>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417718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7E02C-22A5-3FB2-BB41-D3BCEC50D046}"/>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3" name="Footer Placeholder 2">
            <a:extLst>
              <a:ext uri="{FF2B5EF4-FFF2-40B4-BE49-F238E27FC236}">
                <a16:creationId xmlns:a16="http://schemas.microsoft.com/office/drawing/2014/main" id="{E2B26EF3-3C19-0839-CC21-1BCF3FCFA6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51A0E4-DC24-E152-BA37-EA8D61205064}"/>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10065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51EE-812E-ECF1-181F-3A5EF67F6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14E5A2-3196-4FC5-2362-95A2866A2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2CA867-E6DA-EF6A-C607-34213BDC22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E8D1A-89A9-C3F2-D4B8-F963072DCA22}"/>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6" name="Footer Placeholder 5">
            <a:extLst>
              <a:ext uri="{FF2B5EF4-FFF2-40B4-BE49-F238E27FC236}">
                <a16:creationId xmlns:a16="http://schemas.microsoft.com/office/drawing/2014/main" id="{A93AA351-62A7-1C33-F2F0-73A2FAA4C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00C83-1CBE-1B90-DEBF-3C9965CEADA8}"/>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667164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2999-FFA5-8DAB-1132-135D310E3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C7DA69-FA3C-F896-BED6-3458BD9F81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EB9735-B826-5EEA-E044-70CAE6B7E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479EE-BA72-9ECE-5018-E4851CAF2771}"/>
              </a:ext>
            </a:extLst>
          </p:cNvPr>
          <p:cNvSpPr>
            <a:spLocks noGrp="1"/>
          </p:cNvSpPr>
          <p:nvPr>
            <p:ph type="dt" sz="half" idx="10"/>
          </p:nvPr>
        </p:nvSpPr>
        <p:spPr/>
        <p:txBody>
          <a:bodyPr/>
          <a:lstStyle/>
          <a:p>
            <a:fld id="{356F3D19-72BE-420D-9F0E-7B3A6CFE71EE}" type="datetimeFigureOut">
              <a:rPr lang="en-US" smtClean="0"/>
              <a:t>8/20/2022</a:t>
            </a:fld>
            <a:endParaRPr lang="en-US"/>
          </a:p>
        </p:txBody>
      </p:sp>
      <p:sp>
        <p:nvSpPr>
          <p:cNvPr id="6" name="Footer Placeholder 5">
            <a:extLst>
              <a:ext uri="{FF2B5EF4-FFF2-40B4-BE49-F238E27FC236}">
                <a16:creationId xmlns:a16="http://schemas.microsoft.com/office/drawing/2014/main" id="{BC637092-983C-1828-9AB9-05E37BE20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C5C69-9F2A-E84C-AAB9-BE834913C7BC}"/>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2181380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2DC890-D26C-4320-2CB3-61837A1007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168ADB-019D-B1D6-A071-5338BA588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F14F0-1D16-925E-213E-BDCADB311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F3D19-72BE-420D-9F0E-7B3A6CFE71EE}" type="datetimeFigureOut">
              <a:rPr lang="en-US" smtClean="0"/>
              <a:t>8/20/2022</a:t>
            </a:fld>
            <a:endParaRPr lang="en-US"/>
          </a:p>
        </p:txBody>
      </p:sp>
      <p:sp>
        <p:nvSpPr>
          <p:cNvPr id="5" name="Footer Placeholder 4">
            <a:extLst>
              <a:ext uri="{FF2B5EF4-FFF2-40B4-BE49-F238E27FC236}">
                <a16:creationId xmlns:a16="http://schemas.microsoft.com/office/drawing/2014/main" id="{055CE43D-B61F-DE7B-A8D9-90B0D8067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CDD8EA-4CA9-FFB2-C907-3E6C2BC4F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9C1A6-CB3F-4E10-A34F-0D02B939DEE9}" type="slidenum">
              <a:rPr lang="en-US" smtClean="0"/>
              <a:t>‹#›</a:t>
            </a:fld>
            <a:endParaRPr lang="en-US"/>
          </a:p>
        </p:txBody>
      </p:sp>
    </p:spTree>
    <p:extLst>
      <p:ext uri="{BB962C8B-B14F-4D97-AF65-F5344CB8AC3E}">
        <p14:creationId xmlns:p14="http://schemas.microsoft.com/office/powerpoint/2010/main" val="3148069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pn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png"/><Relationship Id="rId47" Type="http://schemas.openxmlformats.org/officeDocument/2006/relationships/image" Target="../media/image45.png"/><Relationship Id="rId50" Type="http://schemas.openxmlformats.org/officeDocument/2006/relationships/image" Target="../media/image48.png"/><Relationship Id="rId55" Type="http://schemas.openxmlformats.org/officeDocument/2006/relationships/image" Target="../media/image53.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41" Type="http://schemas.openxmlformats.org/officeDocument/2006/relationships/image" Target="../media/image39.png"/><Relationship Id="rId54"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png"/><Relationship Id="rId57" Type="http://schemas.openxmlformats.org/officeDocument/2006/relationships/image" Target="../media/image55.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8" Type="http://schemas.openxmlformats.org/officeDocument/2006/relationships/image" Target="../media/image6.png"/><Relationship Id="rId51" Type="http://schemas.openxmlformats.org/officeDocument/2006/relationships/image" Target="../media/image49.pn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66.png"/><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8.png"/><Relationship Id="rId26" Type="http://schemas.openxmlformats.org/officeDocument/2006/relationships/image" Target="../media/image46.png"/><Relationship Id="rId39" Type="http://schemas.openxmlformats.org/officeDocument/2006/relationships/image" Target="../media/image29.png"/><Relationship Id="rId21" Type="http://schemas.openxmlformats.org/officeDocument/2006/relationships/image" Target="../media/image33.png"/><Relationship Id="rId34" Type="http://schemas.openxmlformats.org/officeDocument/2006/relationships/image" Target="../media/image16.png"/><Relationship Id="rId42" Type="http://schemas.openxmlformats.org/officeDocument/2006/relationships/image" Target="../media/image39.png"/><Relationship Id="rId47" Type="http://schemas.openxmlformats.org/officeDocument/2006/relationships/image" Target="../media/image45.png"/><Relationship Id="rId50" Type="http://schemas.openxmlformats.org/officeDocument/2006/relationships/image" Target="../media/image49.png"/><Relationship Id="rId55" Type="http://schemas.openxmlformats.org/officeDocument/2006/relationships/image" Target="../media/image54.png"/><Relationship Id="rId7" Type="http://schemas.openxmlformats.org/officeDocument/2006/relationships/image" Target="../media/image8.png"/><Relationship Id="rId12" Type="http://schemas.openxmlformats.org/officeDocument/2006/relationships/image" Target="../media/image19.png"/><Relationship Id="rId17" Type="http://schemas.openxmlformats.org/officeDocument/2006/relationships/image" Target="../media/image27.png"/><Relationship Id="rId25" Type="http://schemas.openxmlformats.org/officeDocument/2006/relationships/image" Target="../media/image40.png"/><Relationship Id="rId33" Type="http://schemas.openxmlformats.org/officeDocument/2006/relationships/image" Target="../media/image14.png"/><Relationship Id="rId38" Type="http://schemas.openxmlformats.org/officeDocument/2006/relationships/image" Target="../media/image26.png"/><Relationship Id="rId46" Type="http://schemas.openxmlformats.org/officeDocument/2006/relationships/image" Target="../media/image44.png"/><Relationship Id="rId2" Type="http://schemas.openxmlformats.org/officeDocument/2006/relationships/notesSlide" Target="../notesSlides/notesSlide13.xml"/><Relationship Id="rId16" Type="http://schemas.openxmlformats.org/officeDocument/2006/relationships/image" Target="../media/image25.png"/><Relationship Id="rId20" Type="http://schemas.openxmlformats.org/officeDocument/2006/relationships/image" Target="../media/image32.png"/><Relationship Id="rId29" Type="http://schemas.openxmlformats.org/officeDocument/2006/relationships/image" Target="../media/image6.png"/><Relationship Id="rId41" Type="http://schemas.openxmlformats.org/officeDocument/2006/relationships/image" Target="../media/image38.png"/><Relationship Id="rId54"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8.png"/><Relationship Id="rId24" Type="http://schemas.openxmlformats.org/officeDocument/2006/relationships/image" Target="../media/image37.png"/><Relationship Id="rId32" Type="http://schemas.openxmlformats.org/officeDocument/2006/relationships/image" Target="../media/image13.png"/><Relationship Id="rId37" Type="http://schemas.openxmlformats.org/officeDocument/2006/relationships/image" Target="../media/image24.png"/><Relationship Id="rId40" Type="http://schemas.openxmlformats.org/officeDocument/2006/relationships/image" Target="../media/image36.png"/><Relationship Id="rId45" Type="http://schemas.openxmlformats.org/officeDocument/2006/relationships/image" Target="../media/image43.png"/><Relationship Id="rId53" Type="http://schemas.openxmlformats.org/officeDocument/2006/relationships/image" Target="../media/image52.png"/><Relationship Id="rId5" Type="http://schemas.openxmlformats.org/officeDocument/2006/relationships/image" Target="../media/image5.png"/><Relationship Id="rId15" Type="http://schemas.openxmlformats.org/officeDocument/2006/relationships/image" Target="../media/image23.png"/><Relationship Id="rId23" Type="http://schemas.openxmlformats.org/officeDocument/2006/relationships/image" Target="../media/image35.png"/><Relationship Id="rId28" Type="http://schemas.openxmlformats.org/officeDocument/2006/relationships/image" Target="../media/image4.png"/><Relationship Id="rId36" Type="http://schemas.openxmlformats.org/officeDocument/2006/relationships/image" Target="../media/image20.png"/><Relationship Id="rId49" Type="http://schemas.openxmlformats.org/officeDocument/2006/relationships/image" Target="../media/image48.png"/><Relationship Id="rId10" Type="http://schemas.openxmlformats.org/officeDocument/2006/relationships/image" Target="../media/image15.png"/><Relationship Id="rId19" Type="http://schemas.openxmlformats.org/officeDocument/2006/relationships/image" Target="../media/image31.png"/><Relationship Id="rId31" Type="http://schemas.openxmlformats.org/officeDocument/2006/relationships/image" Target="../media/image12.png"/><Relationship Id="rId44" Type="http://schemas.openxmlformats.org/officeDocument/2006/relationships/image" Target="../media/image42.png"/><Relationship Id="rId52" Type="http://schemas.openxmlformats.org/officeDocument/2006/relationships/image" Target="../media/image51.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22.png"/><Relationship Id="rId22" Type="http://schemas.openxmlformats.org/officeDocument/2006/relationships/image" Target="../media/image34.png"/><Relationship Id="rId27" Type="http://schemas.openxmlformats.org/officeDocument/2006/relationships/image" Target="../media/image2.png"/><Relationship Id="rId30" Type="http://schemas.openxmlformats.org/officeDocument/2006/relationships/image" Target="../media/image11.png"/><Relationship Id="rId35" Type="http://schemas.openxmlformats.org/officeDocument/2006/relationships/image" Target="../media/image17.png"/><Relationship Id="rId43" Type="http://schemas.openxmlformats.org/officeDocument/2006/relationships/image" Target="../media/image41.png"/><Relationship Id="rId48" Type="http://schemas.openxmlformats.org/officeDocument/2006/relationships/image" Target="../media/image47.png"/><Relationship Id="rId56" Type="http://schemas.openxmlformats.org/officeDocument/2006/relationships/image" Target="../media/image55.png"/><Relationship Id="rId8" Type="http://schemas.openxmlformats.org/officeDocument/2006/relationships/image" Target="../media/image9.png"/><Relationship Id="rId51" Type="http://schemas.openxmlformats.org/officeDocument/2006/relationships/image" Target="../media/image50.png"/><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3.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2.png"/><Relationship Id="rId5" Type="http://schemas.openxmlformats.org/officeDocument/2006/relationships/image" Target="../media/image87.png"/><Relationship Id="rId15" Type="http://schemas.openxmlformats.org/officeDocument/2006/relationships/image" Target="../media/image96.tmp"/><Relationship Id="rId10" Type="http://schemas.openxmlformats.org/officeDocument/2006/relationships/image" Target="../media/image91.png"/><Relationship Id="rId4" Type="http://schemas.openxmlformats.org/officeDocument/2006/relationships/image" Target="../media/image84.png"/><Relationship Id="rId9" Type="http://schemas.openxmlformats.org/officeDocument/2006/relationships/image" Target="../media/image90.png"/><Relationship Id="rId14" Type="http://schemas.openxmlformats.org/officeDocument/2006/relationships/image" Target="../media/image95.png"/></Relationships>
</file>

<file path=ppt/slides/_rels/slide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image" Target="../media/image111.png"/><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0.png"/><Relationship Id="rId10"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5.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17.png"/><Relationship Id="rId4" Type="http://schemas.openxmlformats.org/officeDocument/2006/relationships/image" Target="../media/image1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0.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0.png"/><Relationship Id="rId5" Type="http://schemas.microsoft.com/office/2007/relationships/hdphoto" Target="../media/hdphoto4.wdp"/><Relationship Id="rId4" Type="http://schemas.openxmlformats.org/officeDocument/2006/relationships/image" Target="../media/image129.png"/></Relationships>
</file>

<file path=ppt/slides/_rels/slide3.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9.png"/><Relationship Id="rId7"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62.png"/><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60.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40.tmp"/><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9.tmp"/><Relationship Id="rId5" Type="http://schemas.openxmlformats.org/officeDocument/2006/relationships/image" Target="../media/image800.png"/><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jpeg"/><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65.png"/><Relationship Id="rId9"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07/relationships/hdphoto" Target="../media/hdphoto2.wdp"/><Relationship Id="rId10" Type="http://schemas.openxmlformats.org/officeDocument/2006/relationships/image" Target="../media/image70.png"/><Relationship Id="rId4" Type="http://schemas.openxmlformats.org/officeDocument/2006/relationships/image" Target="../media/image72.png"/><Relationship Id="rId9"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8.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tmp"/><Relationship Id="rId4" Type="http://schemas.openxmlformats.org/officeDocument/2006/relationships/image" Target="../media/image75.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68CA9B-79D1-512D-C405-142917C51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25646" y="1177864"/>
            <a:ext cx="683134" cy="683134"/>
          </a:xfrm>
          <a:prstGeom prst="rect">
            <a:avLst/>
          </a:prstGeom>
        </p:spPr>
      </p:pic>
      <p:pic>
        <p:nvPicPr>
          <p:cNvPr id="9" name="Picture 8">
            <a:extLst>
              <a:ext uri="{FF2B5EF4-FFF2-40B4-BE49-F238E27FC236}">
                <a16:creationId xmlns:a16="http://schemas.microsoft.com/office/drawing/2014/main" id="{219F31A4-9E4C-6D32-9AE1-09BD9DD04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1961" y="1899827"/>
            <a:ext cx="887490" cy="887490"/>
          </a:xfrm>
          <a:prstGeom prst="rect">
            <a:avLst/>
          </a:prstGeom>
        </p:spPr>
      </p:pic>
      <p:pic>
        <p:nvPicPr>
          <p:cNvPr id="11" name="Picture 10">
            <a:extLst>
              <a:ext uri="{FF2B5EF4-FFF2-40B4-BE49-F238E27FC236}">
                <a16:creationId xmlns:a16="http://schemas.microsoft.com/office/drawing/2014/main" id="{F818EBFF-C49B-050B-CEC8-FA2EFBBA43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804674" y="1614678"/>
            <a:ext cx="644209" cy="645182"/>
          </a:xfrm>
          <a:prstGeom prst="rect">
            <a:avLst/>
          </a:prstGeom>
        </p:spPr>
      </p:pic>
      <p:pic>
        <p:nvPicPr>
          <p:cNvPr id="13" name="Picture 12">
            <a:extLst>
              <a:ext uri="{FF2B5EF4-FFF2-40B4-BE49-F238E27FC236}">
                <a16:creationId xmlns:a16="http://schemas.microsoft.com/office/drawing/2014/main" id="{42D1EC6C-C77F-B5A3-91D8-801252F3E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586132" y="2874302"/>
            <a:ext cx="659779" cy="659779"/>
          </a:xfrm>
          <a:prstGeom prst="rect">
            <a:avLst/>
          </a:prstGeom>
        </p:spPr>
      </p:pic>
      <p:pic>
        <p:nvPicPr>
          <p:cNvPr id="15" name="Picture 14">
            <a:extLst>
              <a:ext uri="{FF2B5EF4-FFF2-40B4-BE49-F238E27FC236}">
                <a16:creationId xmlns:a16="http://schemas.microsoft.com/office/drawing/2014/main" id="{9278F035-1558-E618-5847-CA10BCAD3F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772999" y="2794907"/>
            <a:ext cx="1170932" cy="1169185"/>
          </a:xfrm>
          <a:prstGeom prst="rect">
            <a:avLst/>
          </a:prstGeom>
        </p:spPr>
      </p:pic>
      <p:pic>
        <p:nvPicPr>
          <p:cNvPr id="17" name="Picture 16">
            <a:extLst>
              <a:ext uri="{FF2B5EF4-FFF2-40B4-BE49-F238E27FC236}">
                <a16:creationId xmlns:a16="http://schemas.microsoft.com/office/drawing/2014/main" id="{D75853ED-B05B-4FDB-AA63-33D4058BE1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660579" y="1892612"/>
            <a:ext cx="618908" cy="618908"/>
          </a:xfrm>
          <a:prstGeom prst="rect">
            <a:avLst/>
          </a:prstGeom>
        </p:spPr>
      </p:pic>
      <p:pic>
        <p:nvPicPr>
          <p:cNvPr id="19" name="Picture 18">
            <a:extLst>
              <a:ext uri="{FF2B5EF4-FFF2-40B4-BE49-F238E27FC236}">
                <a16:creationId xmlns:a16="http://schemas.microsoft.com/office/drawing/2014/main" id="{88815E3F-C1C3-FA86-951A-5E2C9A0EB6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961189" y="4934554"/>
            <a:ext cx="1348433" cy="1348433"/>
          </a:xfrm>
          <a:prstGeom prst="rect">
            <a:avLst/>
          </a:prstGeom>
        </p:spPr>
      </p:pic>
      <p:pic>
        <p:nvPicPr>
          <p:cNvPr id="21" name="Picture 20">
            <a:extLst>
              <a:ext uri="{FF2B5EF4-FFF2-40B4-BE49-F238E27FC236}">
                <a16:creationId xmlns:a16="http://schemas.microsoft.com/office/drawing/2014/main" id="{04A78391-7EDD-B42C-A266-06620CA5D9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4828557" y="252472"/>
            <a:ext cx="557601" cy="556628"/>
          </a:xfrm>
          <a:prstGeom prst="rect">
            <a:avLst/>
          </a:prstGeom>
        </p:spPr>
      </p:pic>
      <p:pic>
        <p:nvPicPr>
          <p:cNvPr id="23" name="Picture 22">
            <a:extLst>
              <a:ext uri="{FF2B5EF4-FFF2-40B4-BE49-F238E27FC236}">
                <a16:creationId xmlns:a16="http://schemas.microsoft.com/office/drawing/2014/main" id="{A9F746FA-ED43-A01A-6AD5-D380CEA839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238123" y="4502504"/>
            <a:ext cx="1203572" cy="1203572"/>
          </a:xfrm>
          <a:prstGeom prst="rect">
            <a:avLst/>
          </a:prstGeom>
        </p:spPr>
      </p:pic>
      <p:pic>
        <p:nvPicPr>
          <p:cNvPr id="27" name="Picture 26">
            <a:extLst>
              <a:ext uri="{FF2B5EF4-FFF2-40B4-BE49-F238E27FC236}">
                <a16:creationId xmlns:a16="http://schemas.microsoft.com/office/drawing/2014/main" id="{707D9FF8-230E-F91C-94F4-5297432E7A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7518749" y="4036663"/>
            <a:ext cx="1060880" cy="1060880"/>
          </a:xfrm>
          <a:prstGeom prst="rect">
            <a:avLst/>
          </a:prstGeom>
        </p:spPr>
      </p:pic>
      <p:pic>
        <p:nvPicPr>
          <p:cNvPr id="29" name="Picture 28">
            <a:extLst>
              <a:ext uri="{FF2B5EF4-FFF2-40B4-BE49-F238E27FC236}">
                <a16:creationId xmlns:a16="http://schemas.microsoft.com/office/drawing/2014/main" id="{66A40F0C-E90B-DC5B-B633-3204E6E565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5817199" y="6001318"/>
            <a:ext cx="673402" cy="673402"/>
          </a:xfrm>
          <a:prstGeom prst="rect">
            <a:avLst/>
          </a:prstGeom>
        </p:spPr>
      </p:pic>
      <p:pic>
        <p:nvPicPr>
          <p:cNvPr id="31" name="Picture 30">
            <a:extLst>
              <a:ext uri="{FF2B5EF4-FFF2-40B4-BE49-F238E27FC236}">
                <a16:creationId xmlns:a16="http://schemas.microsoft.com/office/drawing/2014/main" id="{8A79FC06-F020-BEB4-38A3-0DE2F5D3471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4246512" y="3697693"/>
            <a:ext cx="694811" cy="694811"/>
          </a:xfrm>
          <a:prstGeom prst="rect">
            <a:avLst/>
          </a:prstGeom>
        </p:spPr>
      </p:pic>
      <p:pic>
        <p:nvPicPr>
          <p:cNvPr id="33" name="Picture 32">
            <a:extLst>
              <a:ext uri="{FF2B5EF4-FFF2-40B4-BE49-F238E27FC236}">
                <a16:creationId xmlns:a16="http://schemas.microsoft.com/office/drawing/2014/main" id="{6624FC51-B646-7763-60A8-BB3CBF4B91C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2523702" y="5908247"/>
            <a:ext cx="690919" cy="690919"/>
          </a:xfrm>
          <a:prstGeom prst="rect">
            <a:avLst/>
          </a:prstGeom>
        </p:spPr>
      </p:pic>
      <p:pic>
        <p:nvPicPr>
          <p:cNvPr id="35" name="Picture 34">
            <a:extLst>
              <a:ext uri="{FF2B5EF4-FFF2-40B4-BE49-F238E27FC236}">
                <a16:creationId xmlns:a16="http://schemas.microsoft.com/office/drawing/2014/main" id="{866CFE66-D4C7-4EA1-A638-C2076F8536F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288052" y="5789274"/>
            <a:ext cx="589714" cy="589714"/>
          </a:xfrm>
          <a:prstGeom prst="rect">
            <a:avLst/>
          </a:prstGeom>
        </p:spPr>
      </p:pic>
      <p:pic>
        <p:nvPicPr>
          <p:cNvPr id="37" name="Picture 36">
            <a:extLst>
              <a:ext uri="{FF2B5EF4-FFF2-40B4-BE49-F238E27FC236}">
                <a16:creationId xmlns:a16="http://schemas.microsoft.com/office/drawing/2014/main" id="{B31333B0-C224-798A-0A42-013EC23788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407111" y="1064986"/>
            <a:ext cx="711354" cy="711354"/>
          </a:xfrm>
          <a:prstGeom prst="rect">
            <a:avLst/>
          </a:prstGeom>
        </p:spPr>
      </p:pic>
      <p:pic>
        <p:nvPicPr>
          <p:cNvPr id="39" name="Picture 38">
            <a:extLst>
              <a:ext uri="{FF2B5EF4-FFF2-40B4-BE49-F238E27FC236}">
                <a16:creationId xmlns:a16="http://schemas.microsoft.com/office/drawing/2014/main" id="{50EA4C50-8117-8444-FF36-6EE05F275C0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2802188" y="4945665"/>
            <a:ext cx="640316" cy="641289"/>
          </a:xfrm>
          <a:prstGeom prst="rect">
            <a:avLst/>
          </a:prstGeom>
        </p:spPr>
      </p:pic>
      <p:pic>
        <p:nvPicPr>
          <p:cNvPr id="41" name="Picture 40">
            <a:extLst>
              <a:ext uri="{FF2B5EF4-FFF2-40B4-BE49-F238E27FC236}">
                <a16:creationId xmlns:a16="http://schemas.microsoft.com/office/drawing/2014/main" id="{F763D7E9-03F9-CEED-41AE-D854723DF38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5368807" y="2471057"/>
            <a:ext cx="1242096" cy="1242096"/>
          </a:xfrm>
          <a:prstGeom prst="rect">
            <a:avLst/>
          </a:prstGeom>
        </p:spPr>
      </p:pic>
      <p:pic>
        <p:nvPicPr>
          <p:cNvPr id="43" name="Picture 42">
            <a:extLst>
              <a:ext uri="{FF2B5EF4-FFF2-40B4-BE49-F238E27FC236}">
                <a16:creationId xmlns:a16="http://schemas.microsoft.com/office/drawing/2014/main" id="{6CFCCEB7-6927-4A52-8F23-AB8C7FB387D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6568002" y="1960691"/>
            <a:ext cx="1182080" cy="1184157"/>
          </a:xfrm>
          <a:prstGeom prst="rect">
            <a:avLst/>
          </a:prstGeom>
        </p:spPr>
      </p:pic>
      <p:pic>
        <p:nvPicPr>
          <p:cNvPr id="45" name="Picture 44">
            <a:extLst>
              <a:ext uri="{FF2B5EF4-FFF2-40B4-BE49-F238E27FC236}">
                <a16:creationId xmlns:a16="http://schemas.microsoft.com/office/drawing/2014/main" id="{A246C88D-E75D-3B49-2382-CF0D80206D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5719250" y="285657"/>
            <a:ext cx="596526" cy="596526"/>
          </a:xfrm>
          <a:prstGeom prst="rect">
            <a:avLst/>
          </a:prstGeom>
        </p:spPr>
      </p:pic>
      <p:pic>
        <p:nvPicPr>
          <p:cNvPr id="47" name="Picture 46">
            <a:extLst>
              <a:ext uri="{FF2B5EF4-FFF2-40B4-BE49-F238E27FC236}">
                <a16:creationId xmlns:a16="http://schemas.microsoft.com/office/drawing/2014/main" id="{C4C84597-2AF1-2B57-A999-105B9CAED3D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3255053" y="3651732"/>
            <a:ext cx="551762" cy="551762"/>
          </a:xfrm>
          <a:prstGeom prst="rect">
            <a:avLst/>
          </a:prstGeom>
        </p:spPr>
      </p:pic>
      <p:pic>
        <p:nvPicPr>
          <p:cNvPr id="49" name="Picture 48">
            <a:extLst>
              <a:ext uri="{FF2B5EF4-FFF2-40B4-BE49-F238E27FC236}">
                <a16:creationId xmlns:a16="http://schemas.microsoft.com/office/drawing/2014/main" id="{73A6CEE3-BF92-777E-8AA6-9B0F905190A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3009394" y="389370"/>
            <a:ext cx="669510" cy="669510"/>
          </a:xfrm>
          <a:prstGeom prst="rect">
            <a:avLst/>
          </a:prstGeom>
        </p:spPr>
      </p:pic>
      <p:pic>
        <p:nvPicPr>
          <p:cNvPr id="51" name="Picture 50">
            <a:extLst>
              <a:ext uri="{FF2B5EF4-FFF2-40B4-BE49-F238E27FC236}">
                <a16:creationId xmlns:a16="http://schemas.microsoft.com/office/drawing/2014/main" id="{373E65BA-2F75-8ACD-797B-787F57F3746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flipH="1">
            <a:off x="7709953" y="398242"/>
            <a:ext cx="1070066" cy="1070066"/>
          </a:xfrm>
          <a:prstGeom prst="rect">
            <a:avLst/>
          </a:prstGeom>
        </p:spPr>
      </p:pic>
      <p:pic>
        <p:nvPicPr>
          <p:cNvPr id="53" name="Picture 52">
            <a:extLst>
              <a:ext uri="{FF2B5EF4-FFF2-40B4-BE49-F238E27FC236}">
                <a16:creationId xmlns:a16="http://schemas.microsoft.com/office/drawing/2014/main" id="{D4E96761-54FE-D44F-0B45-D784FD231C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flipH="1">
            <a:off x="6700492" y="311373"/>
            <a:ext cx="624746" cy="624746"/>
          </a:xfrm>
          <a:prstGeom prst="rect">
            <a:avLst/>
          </a:prstGeom>
        </p:spPr>
      </p:pic>
      <p:pic>
        <p:nvPicPr>
          <p:cNvPr id="55" name="Picture 54">
            <a:extLst>
              <a:ext uri="{FF2B5EF4-FFF2-40B4-BE49-F238E27FC236}">
                <a16:creationId xmlns:a16="http://schemas.microsoft.com/office/drawing/2014/main" id="{990D4790-5959-A782-CC88-AE10636DBFC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flipH="1">
            <a:off x="4824425" y="4828593"/>
            <a:ext cx="1092885" cy="1092885"/>
          </a:xfrm>
          <a:prstGeom prst="rect">
            <a:avLst/>
          </a:prstGeom>
        </p:spPr>
      </p:pic>
      <p:pic>
        <p:nvPicPr>
          <p:cNvPr id="57" name="Picture 56">
            <a:extLst>
              <a:ext uri="{FF2B5EF4-FFF2-40B4-BE49-F238E27FC236}">
                <a16:creationId xmlns:a16="http://schemas.microsoft.com/office/drawing/2014/main" id="{3943F359-B88B-0C74-1F05-5E6C55160FF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flipH="1">
            <a:off x="2399191" y="893610"/>
            <a:ext cx="684107" cy="685080"/>
          </a:xfrm>
          <a:prstGeom prst="rect">
            <a:avLst/>
          </a:prstGeom>
        </p:spPr>
      </p:pic>
      <p:pic>
        <p:nvPicPr>
          <p:cNvPr id="59" name="Picture 58">
            <a:extLst>
              <a:ext uri="{FF2B5EF4-FFF2-40B4-BE49-F238E27FC236}">
                <a16:creationId xmlns:a16="http://schemas.microsoft.com/office/drawing/2014/main" id="{BEDD42A1-A1BB-5DD8-2EBB-FE511C98C04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flipH="1">
            <a:off x="325646" y="5028406"/>
            <a:ext cx="623773" cy="622800"/>
          </a:xfrm>
          <a:prstGeom prst="rect">
            <a:avLst/>
          </a:prstGeom>
        </p:spPr>
      </p:pic>
      <p:pic>
        <p:nvPicPr>
          <p:cNvPr id="61" name="Picture 60">
            <a:extLst>
              <a:ext uri="{FF2B5EF4-FFF2-40B4-BE49-F238E27FC236}">
                <a16:creationId xmlns:a16="http://schemas.microsoft.com/office/drawing/2014/main" id="{319EF792-1E43-BEEA-DACB-A45FA074885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flipH="1">
            <a:off x="5775019" y="1634716"/>
            <a:ext cx="613069" cy="614042"/>
          </a:xfrm>
          <a:prstGeom prst="rect">
            <a:avLst/>
          </a:prstGeom>
        </p:spPr>
      </p:pic>
      <p:pic>
        <p:nvPicPr>
          <p:cNvPr id="63" name="Picture 62">
            <a:extLst>
              <a:ext uri="{FF2B5EF4-FFF2-40B4-BE49-F238E27FC236}">
                <a16:creationId xmlns:a16="http://schemas.microsoft.com/office/drawing/2014/main" id="{67815981-8A85-EC20-4F43-25C82923A1D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flipH="1">
            <a:off x="1936583" y="282594"/>
            <a:ext cx="782392" cy="782392"/>
          </a:xfrm>
          <a:prstGeom prst="rect">
            <a:avLst/>
          </a:prstGeom>
        </p:spPr>
      </p:pic>
      <p:pic>
        <p:nvPicPr>
          <p:cNvPr id="65" name="Picture 64">
            <a:extLst>
              <a:ext uri="{FF2B5EF4-FFF2-40B4-BE49-F238E27FC236}">
                <a16:creationId xmlns:a16="http://schemas.microsoft.com/office/drawing/2014/main" id="{FC7CAC97-2304-3C19-4075-CD9775A91DA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5708228" y="3472386"/>
            <a:ext cx="1296710" cy="1296710"/>
          </a:xfrm>
          <a:prstGeom prst="rect">
            <a:avLst/>
          </a:prstGeom>
        </p:spPr>
      </p:pic>
      <p:pic>
        <p:nvPicPr>
          <p:cNvPr id="67" name="Picture 66">
            <a:extLst>
              <a:ext uri="{FF2B5EF4-FFF2-40B4-BE49-F238E27FC236}">
                <a16:creationId xmlns:a16="http://schemas.microsoft.com/office/drawing/2014/main" id="{2F5B8A02-D845-EF5E-FEBF-BCD5A0AAF8A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flipH="1">
            <a:off x="5528219" y="856682"/>
            <a:ext cx="604310" cy="603337"/>
          </a:xfrm>
          <a:prstGeom prst="rect">
            <a:avLst/>
          </a:prstGeom>
        </p:spPr>
      </p:pic>
      <p:pic>
        <p:nvPicPr>
          <p:cNvPr id="69" name="Picture 68">
            <a:extLst>
              <a:ext uri="{FF2B5EF4-FFF2-40B4-BE49-F238E27FC236}">
                <a16:creationId xmlns:a16="http://schemas.microsoft.com/office/drawing/2014/main" id="{79C46136-E02D-B45F-FCC1-F502A8CF1A5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flipH="1">
            <a:off x="3675879" y="1685468"/>
            <a:ext cx="614042" cy="613069"/>
          </a:xfrm>
          <a:prstGeom prst="rect">
            <a:avLst/>
          </a:prstGeom>
        </p:spPr>
      </p:pic>
      <p:pic>
        <p:nvPicPr>
          <p:cNvPr id="71" name="Picture 70">
            <a:extLst>
              <a:ext uri="{FF2B5EF4-FFF2-40B4-BE49-F238E27FC236}">
                <a16:creationId xmlns:a16="http://schemas.microsoft.com/office/drawing/2014/main" id="{34088710-9C8F-E0AF-EE53-2E64103B67DD}"/>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flipH="1">
            <a:off x="3253443" y="1015109"/>
            <a:ext cx="470992" cy="470992"/>
          </a:xfrm>
          <a:prstGeom prst="rect">
            <a:avLst/>
          </a:prstGeom>
        </p:spPr>
      </p:pic>
      <p:pic>
        <p:nvPicPr>
          <p:cNvPr id="73" name="Picture 72">
            <a:extLst>
              <a:ext uri="{FF2B5EF4-FFF2-40B4-BE49-F238E27FC236}">
                <a16:creationId xmlns:a16="http://schemas.microsoft.com/office/drawing/2014/main" id="{C14CE0F9-D60D-1A79-2F6F-39674A46ED15}"/>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flipH="1">
            <a:off x="4333646" y="908317"/>
            <a:ext cx="605284" cy="605284"/>
          </a:xfrm>
          <a:prstGeom prst="rect">
            <a:avLst/>
          </a:prstGeom>
        </p:spPr>
      </p:pic>
      <p:pic>
        <p:nvPicPr>
          <p:cNvPr id="75" name="Picture 74">
            <a:extLst>
              <a:ext uri="{FF2B5EF4-FFF2-40B4-BE49-F238E27FC236}">
                <a16:creationId xmlns:a16="http://schemas.microsoft.com/office/drawing/2014/main" id="{462A35C4-2415-4A7D-66C1-7C4DE8FA5AF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flipH="1">
            <a:off x="6748070" y="1105275"/>
            <a:ext cx="732763" cy="733736"/>
          </a:xfrm>
          <a:prstGeom prst="rect">
            <a:avLst/>
          </a:prstGeom>
        </p:spPr>
      </p:pic>
      <p:pic>
        <p:nvPicPr>
          <p:cNvPr id="77" name="Picture 76">
            <a:extLst>
              <a:ext uri="{FF2B5EF4-FFF2-40B4-BE49-F238E27FC236}">
                <a16:creationId xmlns:a16="http://schemas.microsoft.com/office/drawing/2014/main" id="{17532136-322C-E756-05A2-04C74518C588}"/>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flipH="1">
            <a:off x="6612773" y="5290691"/>
            <a:ext cx="1715884" cy="1715884"/>
          </a:xfrm>
          <a:prstGeom prst="rect">
            <a:avLst/>
          </a:prstGeom>
        </p:spPr>
      </p:pic>
      <p:pic>
        <p:nvPicPr>
          <p:cNvPr id="79" name="Picture 78">
            <a:extLst>
              <a:ext uri="{FF2B5EF4-FFF2-40B4-BE49-F238E27FC236}">
                <a16:creationId xmlns:a16="http://schemas.microsoft.com/office/drawing/2014/main" id="{2535F78B-96F4-EDAC-36C0-EC64E8DC511E}"/>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flipH="1">
            <a:off x="4815278" y="5696538"/>
            <a:ext cx="745414" cy="744441"/>
          </a:xfrm>
          <a:prstGeom prst="rect">
            <a:avLst/>
          </a:prstGeom>
        </p:spPr>
      </p:pic>
      <p:pic>
        <p:nvPicPr>
          <p:cNvPr id="81" name="Picture 80">
            <a:extLst>
              <a:ext uri="{FF2B5EF4-FFF2-40B4-BE49-F238E27FC236}">
                <a16:creationId xmlns:a16="http://schemas.microsoft.com/office/drawing/2014/main" id="{953CB911-1E8E-0104-28D6-AAAD4DF47DD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flipH="1">
            <a:off x="2643863" y="1667224"/>
            <a:ext cx="663671" cy="664644"/>
          </a:xfrm>
          <a:prstGeom prst="rect">
            <a:avLst/>
          </a:prstGeom>
        </p:spPr>
      </p:pic>
      <p:pic>
        <p:nvPicPr>
          <p:cNvPr id="83" name="Picture 82">
            <a:extLst>
              <a:ext uri="{FF2B5EF4-FFF2-40B4-BE49-F238E27FC236}">
                <a16:creationId xmlns:a16="http://schemas.microsoft.com/office/drawing/2014/main" id="{783E6B35-7694-666D-C726-37660932A09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flipH="1">
            <a:off x="1139682" y="3676693"/>
            <a:ext cx="683134" cy="683134"/>
          </a:xfrm>
          <a:prstGeom prst="rect">
            <a:avLst/>
          </a:prstGeom>
        </p:spPr>
      </p:pic>
      <p:pic>
        <p:nvPicPr>
          <p:cNvPr id="85" name="Picture 84">
            <a:extLst>
              <a:ext uri="{FF2B5EF4-FFF2-40B4-BE49-F238E27FC236}">
                <a16:creationId xmlns:a16="http://schemas.microsoft.com/office/drawing/2014/main" id="{6A021BD9-3AFF-86EA-E505-E3BEDA10654A}"/>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flipH="1">
            <a:off x="4574842" y="2472401"/>
            <a:ext cx="1143928" cy="1145451"/>
          </a:xfrm>
          <a:prstGeom prst="rect">
            <a:avLst/>
          </a:prstGeom>
        </p:spPr>
      </p:pic>
      <p:pic>
        <p:nvPicPr>
          <p:cNvPr id="87" name="Picture 86">
            <a:extLst>
              <a:ext uri="{FF2B5EF4-FFF2-40B4-BE49-F238E27FC236}">
                <a16:creationId xmlns:a16="http://schemas.microsoft.com/office/drawing/2014/main" id="{C29C7146-3ABF-4964-6F3C-E1C720FBCBE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flipH="1">
            <a:off x="7994312" y="1685468"/>
            <a:ext cx="773634" cy="773634"/>
          </a:xfrm>
          <a:prstGeom prst="rect">
            <a:avLst/>
          </a:prstGeom>
        </p:spPr>
      </p:pic>
      <p:pic>
        <p:nvPicPr>
          <p:cNvPr id="89" name="Picture 88">
            <a:extLst>
              <a:ext uri="{FF2B5EF4-FFF2-40B4-BE49-F238E27FC236}">
                <a16:creationId xmlns:a16="http://schemas.microsoft.com/office/drawing/2014/main" id="{060AF0AD-15CB-94F8-8B1C-2B25682384DA}"/>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flipH="1">
            <a:off x="1631519" y="5887068"/>
            <a:ext cx="664644" cy="664644"/>
          </a:xfrm>
          <a:prstGeom prst="rect">
            <a:avLst/>
          </a:prstGeom>
        </p:spPr>
      </p:pic>
      <p:pic>
        <p:nvPicPr>
          <p:cNvPr id="91" name="Picture 90">
            <a:extLst>
              <a:ext uri="{FF2B5EF4-FFF2-40B4-BE49-F238E27FC236}">
                <a16:creationId xmlns:a16="http://schemas.microsoft.com/office/drawing/2014/main" id="{C1AF8D72-2253-1292-20DE-BCD359B709F9}"/>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flipH="1">
            <a:off x="1827371" y="3354061"/>
            <a:ext cx="1514830" cy="1512853"/>
          </a:xfrm>
          <a:prstGeom prst="rect">
            <a:avLst/>
          </a:prstGeom>
        </p:spPr>
      </p:pic>
      <p:pic>
        <p:nvPicPr>
          <p:cNvPr id="93" name="Picture 92">
            <a:extLst>
              <a:ext uri="{FF2B5EF4-FFF2-40B4-BE49-F238E27FC236}">
                <a16:creationId xmlns:a16="http://schemas.microsoft.com/office/drawing/2014/main" id="{BB6E27AF-4ED8-8B49-B164-5FFE6951189F}"/>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flipH="1">
            <a:off x="164448" y="3916303"/>
            <a:ext cx="843699" cy="843699"/>
          </a:xfrm>
          <a:prstGeom prst="rect">
            <a:avLst/>
          </a:prstGeom>
        </p:spPr>
      </p:pic>
      <p:pic>
        <p:nvPicPr>
          <p:cNvPr id="97" name="Picture 96">
            <a:extLst>
              <a:ext uri="{FF2B5EF4-FFF2-40B4-BE49-F238E27FC236}">
                <a16:creationId xmlns:a16="http://schemas.microsoft.com/office/drawing/2014/main" id="{816626B9-41EB-C48E-187B-CAF23207D2E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flipH="1">
            <a:off x="3789693" y="2722277"/>
            <a:ext cx="557650" cy="557650"/>
          </a:xfrm>
          <a:prstGeom prst="rect">
            <a:avLst/>
          </a:prstGeom>
        </p:spPr>
      </p:pic>
      <p:pic>
        <p:nvPicPr>
          <p:cNvPr id="99" name="Picture 98">
            <a:extLst>
              <a:ext uri="{FF2B5EF4-FFF2-40B4-BE49-F238E27FC236}">
                <a16:creationId xmlns:a16="http://schemas.microsoft.com/office/drawing/2014/main" id="{023649F6-8B0F-DFEC-B69D-350E2376F87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flipH="1">
            <a:off x="2435320" y="2471429"/>
            <a:ext cx="733736" cy="733736"/>
          </a:xfrm>
          <a:prstGeom prst="rect">
            <a:avLst/>
          </a:prstGeom>
        </p:spPr>
      </p:pic>
      <p:pic>
        <p:nvPicPr>
          <p:cNvPr id="101" name="Picture 100">
            <a:extLst>
              <a:ext uri="{FF2B5EF4-FFF2-40B4-BE49-F238E27FC236}">
                <a16:creationId xmlns:a16="http://schemas.microsoft.com/office/drawing/2014/main" id="{3823AEEC-B7F0-103F-1CDA-F2E55A2FE24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flipH="1">
            <a:off x="3904182" y="545566"/>
            <a:ext cx="409685" cy="408712"/>
          </a:xfrm>
          <a:prstGeom prst="rect">
            <a:avLst/>
          </a:prstGeom>
        </p:spPr>
      </p:pic>
      <p:pic>
        <p:nvPicPr>
          <p:cNvPr id="103" name="Picture 102">
            <a:extLst>
              <a:ext uri="{FF2B5EF4-FFF2-40B4-BE49-F238E27FC236}">
                <a16:creationId xmlns:a16="http://schemas.microsoft.com/office/drawing/2014/main" id="{0E778DD7-603E-1D6F-966E-AF7F6A56AA0B}"/>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flipH="1">
            <a:off x="1588525" y="4660545"/>
            <a:ext cx="887490" cy="887490"/>
          </a:xfrm>
          <a:prstGeom prst="rect">
            <a:avLst/>
          </a:prstGeom>
        </p:spPr>
      </p:pic>
      <p:pic>
        <p:nvPicPr>
          <p:cNvPr id="105" name="Picture 104">
            <a:extLst>
              <a:ext uri="{FF2B5EF4-FFF2-40B4-BE49-F238E27FC236}">
                <a16:creationId xmlns:a16="http://schemas.microsoft.com/office/drawing/2014/main" id="{9964F0EC-F237-119E-4782-D2D203273F9C}"/>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flipH="1">
            <a:off x="3499320" y="4237650"/>
            <a:ext cx="1296710" cy="1296710"/>
          </a:xfrm>
          <a:prstGeom prst="rect">
            <a:avLst/>
          </a:prstGeom>
        </p:spPr>
      </p:pic>
      <p:pic>
        <p:nvPicPr>
          <p:cNvPr id="107" name="Picture 106">
            <a:extLst>
              <a:ext uri="{FF2B5EF4-FFF2-40B4-BE49-F238E27FC236}">
                <a16:creationId xmlns:a16="http://schemas.microsoft.com/office/drawing/2014/main" id="{E2543D91-2502-ACBA-1F9B-EBF24A68F135}"/>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flipH="1">
            <a:off x="3515084" y="5880426"/>
            <a:ext cx="887490" cy="887490"/>
          </a:xfrm>
          <a:prstGeom prst="rect">
            <a:avLst/>
          </a:prstGeom>
        </p:spPr>
      </p:pic>
      <p:pic>
        <p:nvPicPr>
          <p:cNvPr id="109" name="Picture 108">
            <a:extLst>
              <a:ext uri="{FF2B5EF4-FFF2-40B4-BE49-F238E27FC236}">
                <a16:creationId xmlns:a16="http://schemas.microsoft.com/office/drawing/2014/main" id="{AAA46ABF-CC11-57A3-2FA7-45F9E3424A90}"/>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flipH="1">
            <a:off x="181931" y="2920410"/>
            <a:ext cx="887490" cy="887490"/>
          </a:xfrm>
          <a:prstGeom prst="rect">
            <a:avLst/>
          </a:prstGeom>
        </p:spPr>
      </p:pic>
      <p:pic>
        <p:nvPicPr>
          <p:cNvPr id="113" name="Picture 112">
            <a:extLst>
              <a:ext uri="{FF2B5EF4-FFF2-40B4-BE49-F238E27FC236}">
                <a16:creationId xmlns:a16="http://schemas.microsoft.com/office/drawing/2014/main" id="{242C9564-27F1-1EEE-AAC6-A311699A4082}"/>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0435008" y="4312726"/>
            <a:ext cx="1297702" cy="1296045"/>
          </a:xfrm>
          <a:prstGeom prst="rect">
            <a:avLst/>
          </a:prstGeom>
        </p:spPr>
      </p:pic>
      <p:pic>
        <p:nvPicPr>
          <p:cNvPr id="115" name="Picture 114">
            <a:extLst>
              <a:ext uri="{FF2B5EF4-FFF2-40B4-BE49-F238E27FC236}">
                <a16:creationId xmlns:a16="http://schemas.microsoft.com/office/drawing/2014/main" id="{537CD435-C5A8-8DAB-8410-420AF1329F48}"/>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0459888" y="5608771"/>
            <a:ext cx="1110310" cy="1110310"/>
          </a:xfrm>
          <a:prstGeom prst="rect">
            <a:avLst/>
          </a:prstGeom>
        </p:spPr>
      </p:pic>
      <p:pic>
        <p:nvPicPr>
          <p:cNvPr id="119" name="Picture 118">
            <a:extLst>
              <a:ext uri="{FF2B5EF4-FFF2-40B4-BE49-F238E27FC236}">
                <a16:creationId xmlns:a16="http://schemas.microsoft.com/office/drawing/2014/main" id="{EEC8876A-7196-00C1-CDC0-79FAC9BDA328}"/>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0284168" y="1776340"/>
            <a:ext cx="1509237" cy="915410"/>
          </a:xfrm>
          <a:prstGeom prst="rect">
            <a:avLst/>
          </a:prstGeom>
        </p:spPr>
      </p:pic>
      <p:pic>
        <p:nvPicPr>
          <p:cNvPr id="121" name="Picture 120">
            <a:extLst>
              <a:ext uri="{FF2B5EF4-FFF2-40B4-BE49-F238E27FC236}">
                <a16:creationId xmlns:a16="http://schemas.microsoft.com/office/drawing/2014/main" id="{2BFEF8BA-F732-4F59-8DB2-4243F60A5107}"/>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0585075" y="294754"/>
            <a:ext cx="1121059" cy="1121059"/>
          </a:xfrm>
          <a:prstGeom prst="rect">
            <a:avLst/>
          </a:prstGeom>
        </p:spPr>
      </p:pic>
      <p:pic>
        <p:nvPicPr>
          <p:cNvPr id="125" name="Picture 124">
            <a:extLst>
              <a:ext uri="{FF2B5EF4-FFF2-40B4-BE49-F238E27FC236}">
                <a16:creationId xmlns:a16="http://schemas.microsoft.com/office/drawing/2014/main" id="{FD4288F5-B8E0-72E9-B0B3-389F7263B84E}"/>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10381237" y="2912090"/>
            <a:ext cx="1297702" cy="1295646"/>
          </a:xfrm>
          <a:prstGeom prst="rect">
            <a:avLst/>
          </a:prstGeom>
        </p:spPr>
      </p:pic>
      <p:sp>
        <p:nvSpPr>
          <p:cNvPr id="14" name="Rectangle 13">
            <a:extLst>
              <a:ext uri="{FF2B5EF4-FFF2-40B4-BE49-F238E27FC236}">
                <a16:creationId xmlns:a16="http://schemas.microsoft.com/office/drawing/2014/main" id="{F8C79CA6-618A-3BF5-3E09-10ADBB9F2732}"/>
              </a:ext>
            </a:extLst>
          </p:cNvPr>
          <p:cNvSpPr/>
          <p:nvPr/>
        </p:nvSpPr>
        <p:spPr>
          <a:xfrm>
            <a:off x="398595" y="1380125"/>
            <a:ext cx="11280344" cy="314921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28448D8D-BB60-CBE7-241E-53780F8FA753}"/>
              </a:ext>
            </a:extLst>
          </p:cNvPr>
          <p:cNvSpPr txBox="1"/>
          <p:nvPr/>
        </p:nvSpPr>
        <p:spPr>
          <a:xfrm>
            <a:off x="734432" y="1777611"/>
            <a:ext cx="10669914" cy="1446550"/>
          </a:xfrm>
          <a:prstGeom prst="rect">
            <a:avLst/>
          </a:prstGeom>
          <a:noFill/>
        </p:spPr>
        <p:txBody>
          <a:bodyPr wrap="square" rtlCol="0">
            <a:spAutoFit/>
          </a:bodyPr>
          <a:lstStyle/>
          <a:p>
            <a:r>
              <a:rPr lang="en-US" sz="4400" noProof="1">
                <a:solidFill>
                  <a:schemeClr val="bg1"/>
                </a:solidFill>
              </a:rPr>
              <a:t>Improved Surface Normal Inference from Calibrated Illuminated RGB-D images</a:t>
            </a:r>
          </a:p>
        </p:txBody>
      </p:sp>
      <p:sp>
        <p:nvSpPr>
          <p:cNvPr id="10" name="TextBox 9">
            <a:extLst>
              <a:ext uri="{FF2B5EF4-FFF2-40B4-BE49-F238E27FC236}">
                <a16:creationId xmlns:a16="http://schemas.microsoft.com/office/drawing/2014/main" id="{8F64F5A0-3F66-F5DF-1F4F-708971E6EF6B}"/>
              </a:ext>
            </a:extLst>
          </p:cNvPr>
          <p:cNvSpPr txBox="1"/>
          <p:nvPr/>
        </p:nvSpPr>
        <p:spPr>
          <a:xfrm>
            <a:off x="744061" y="3593569"/>
            <a:ext cx="1545772" cy="369332"/>
          </a:xfrm>
          <a:prstGeom prst="rect">
            <a:avLst/>
          </a:prstGeom>
          <a:noFill/>
        </p:spPr>
        <p:txBody>
          <a:bodyPr wrap="square" rtlCol="0">
            <a:spAutoFit/>
          </a:bodyPr>
          <a:lstStyle/>
          <a:p>
            <a:r>
              <a:rPr lang="de-DE" dirty="0">
                <a:solidFill>
                  <a:schemeClr val="bg1"/>
                </a:solidFill>
              </a:rPr>
              <a:t>Jingyuan Sha</a:t>
            </a:r>
            <a:endParaRPr lang="en-US" dirty="0">
              <a:solidFill>
                <a:schemeClr val="bg1"/>
              </a:solidFill>
            </a:endParaRPr>
          </a:p>
        </p:txBody>
      </p:sp>
      <p:pic>
        <p:nvPicPr>
          <p:cNvPr id="2" name="Picture 1">
            <a:extLst>
              <a:ext uri="{FF2B5EF4-FFF2-40B4-BE49-F238E27FC236}">
                <a16:creationId xmlns:a16="http://schemas.microsoft.com/office/drawing/2014/main" id="{E9A02551-6B0C-4625-C43B-1C42E03DE234}"/>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652218" y="5116360"/>
            <a:ext cx="1523312" cy="1446885"/>
          </a:xfrm>
          <a:prstGeom prst="rect">
            <a:avLst/>
          </a:prstGeom>
        </p:spPr>
      </p:pic>
      <p:pic>
        <p:nvPicPr>
          <p:cNvPr id="3" name="Picture 2">
            <a:extLst>
              <a:ext uri="{FF2B5EF4-FFF2-40B4-BE49-F238E27FC236}">
                <a16:creationId xmlns:a16="http://schemas.microsoft.com/office/drawing/2014/main" id="{942B7021-0BD0-1920-8BF6-52B37D03A47B}"/>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6251941" y="5096634"/>
            <a:ext cx="1523312" cy="1446885"/>
          </a:xfrm>
          <a:prstGeom prst="rect">
            <a:avLst/>
          </a:prstGeom>
        </p:spPr>
      </p:pic>
      <p:pic>
        <p:nvPicPr>
          <p:cNvPr id="4" name="Picture 3">
            <a:extLst>
              <a:ext uri="{FF2B5EF4-FFF2-40B4-BE49-F238E27FC236}">
                <a16:creationId xmlns:a16="http://schemas.microsoft.com/office/drawing/2014/main" id="{4311B426-012C-F0F1-FD38-09DE1984AC53}"/>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7957607" y="5105444"/>
            <a:ext cx="1523313" cy="1446886"/>
          </a:xfrm>
          <a:prstGeom prst="rect">
            <a:avLst/>
          </a:prstGeom>
        </p:spPr>
      </p:pic>
    </p:spTree>
    <p:extLst>
      <p:ext uri="{BB962C8B-B14F-4D97-AF65-F5344CB8AC3E}">
        <p14:creationId xmlns:p14="http://schemas.microsoft.com/office/powerpoint/2010/main" val="3420905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8A8B71-1D10-AD3F-3E02-65198CF7E116}"/>
              </a:ext>
            </a:extLst>
          </p:cNvPr>
          <p:cNvPicPr>
            <a:picLocks noChangeAspect="1"/>
          </p:cNvPicPr>
          <p:nvPr/>
        </p:nvPicPr>
        <p:blipFill>
          <a:blip r:embed="rId3"/>
          <a:stretch>
            <a:fillRect/>
          </a:stretch>
        </p:blipFill>
        <p:spPr>
          <a:xfrm>
            <a:off x="0" y="1191767"/>
            <a:ext cx="12192000" cy="4042707"/>
          </a:xfrm>
          <a:prstGeom prst="rect">
            <a:avLst/>
          </a:prstGeom>
        </p:spPr>
      </p:pic>
      <p:sp>
        <p:nvSpPr>
          <p:cNvPr id="5" name="TextBox 4">
            <a:extLst>
              <a:ext uri="{FF2B5EF4-FFF2-40B4-BE49-F238E27FC236}">
                <a16:creationId xmlns:a16="http://schemas.microsoft.com/office/drawing/2014/main" id="{6F330B20-3FF6-4D21-2430-7286CBAA0143}"/>
              </a:ext>
            </a:extLst>
          </p:cNvPr>
          <p:cNvSpPr txBox="1"/>
          <p:nvPr/>
        </p:nvSpPr>
        <p:spPr>
          <a:xfrm>
            <a:off x="458353" y="464780"/>
            <a:ext cx="7141354" cy="584775"/>
          </a:xfrm>
          <a:prstGeom prst="rect">
            <a:avLst/>
          </a:prstGeom>
          <a:noFill/>
        </p:spPr>
        <p:txBody>
          <a:bodyPr wrap="square" rtlCol="0">
            <a:spAutoFit/>
          </a:bodyPr>
          <a:lstStyle/>
          <a:p>
            <a:r>
              <a:rPr lang="en-US" sz="3200" b="1" dirty="0">
                <a:latin typeface="Candara" panose="020E0502030303020204" pitchFamily="34" charset="0"/>
              </a:rPr>
              <a:t>Proposed Network: GCNN</a:t>
            </a:r>
            <a:endParaRPr lang="en-US" sz="3200" dirty="0">
              <a:latin typeface="Candara" panose="020E0502030303020204" pitchFamily="34" charset="0"/>
            </a:endParaRPr>
          </a:p>
        </p:txBody>
      </p:sp>
      <p:grpSp>
        <p:nvGrpSpPr>
          <p:cNvPr id="24" name="Group 23">
            <a:extLst>
              <a:ext uri="{FF2B5EF4-FFF2-40B4-BE49-F238E27FC236}">
                <a16:creationId xmlns:a16="http://schemas.microsoft.com/office/drawing/2014/main" id="{23DCC965-1594-A9BF-4D26-68D307A54F3D}"/>
              </a:ext>
            </a:extLst>
          </p:cNvPr>
          <p:cNvGrpSpPr/>
          <p:nvPr/>
        </p:nvGrpSpPr>
        <p:grpSpPr>
          <a:xfrm>
            <a:off x="2371667" y="1502256"/>
            <a:ext cx="4652617" cy="307777"/>
            <a:chOff x="41774" y="6982416"/>
            <a:chExt cx="8394091" cy="405683"/>
          </a:xfrm>
        </p:grpSpPr>
        <p:sp>
          <p:nvSpPr>
            <p:cNvPr id="10" name="Textfeld 13">
              <a:extLst>
                <a:ext uri="{FF2B5EF4-FFF2-40B4-BE49-F238E27FC236}">
                  <a16:creationId xmlns:a16="http://schemas.microsoft.com/office/drawing/2014/main" id="{D3CA2D7A-B06C-8079-5DFA-4C158BE33CF0}"/>
                </a:ext>
              </a:extLst>
            </p:cNvPr>
            <p:cNvSpPr txBox="1"/>
            <p:nvPr/>
          </p:nvSpPr>
          <p:spPr>
            <a:xfrm>
              <a:off x="41774" y="6982416"/>
              <a:ext cx="2639678" cy="405683"/>
            </a:xfrm>
            <a:prstGeom prst="rect">
              <a:avLst/>
            </a:prstGeom>
            <a:solidFill>
              <a:srgbClr val="002060"/>
            </a:solidFill>
          </p:spPr>
          <p:txBody>
            <a:bodyPr wrap="square" rtlCol="0">
              <a:spAutoFit/>
            </a:bodyPr>
            <a:lstStyle/>
            <a:p>
              <a:r>
                <a:rPr lang="de-DE" sz="1400" b="1" dirty="0">
                  <a:solidFill>
                    <a:schemeClr val="bg1"/>
                  </a:solidFill>
                  <a:latin typeface="Calibri" panose="020F0502020204030204" pitchFamily="34" charset="0"/>
                  <a:cs typeface="Calibri" panose="020F0502020204030204" pitchFamily="34" charset="0"/>
                </a:rPr>
                <a:t>Down-sampling</a:t>
              </a:r>
              <a:endParaRPr lang="en-US" sz="1400" b="1" dirty="0">
                <a:solidFill>
                  <a:schemeClr val="bg1"/>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B7E6DAD4-5AC3-AE20-31EF-2F745E12AA5F}"/>
                </a:ext>
              </a:extLst>
            </p:cNvPr>
            <p:cNvSpPr txBox="1"/>
            <p:nvPr/>
          </p:nvSpPr>
          <p:spPr>
            <a:xfrm>
              <a:off x="6291300" y="6982416"/>
              <a:ext cx="2144565" cy="405683"/>
            </a:xfrm>
            <a:prstGeom prst="rect">
              <a:avLst/>
            </a:prstGeom>
            <a:solidFill>
              <a:srgbClr val="002060"/>
            </a:solidFill>
          </p:spPr>
          <p:txBody>
            <a:bodyPr wrap="square" rtlCol="0">
              <a:spAutoFit/>
            </a:bodyPr>
            <a:lstStyle/>
            <a:p>
              <a:r>
                <a:rPr lang="de-DE" sz="1400" b="1" dirty="0">
                  <a:solidFill>
                    <a:schemeClr val="bg1"/>
                  </a:solidFill>
                  <a:latin typeface="Calibri" panose="020F0502020204030204" pitchFamily="34" charset="0"/>
                  <a:cs typeface="Calibri" panose="020F0502020204030204" pitchFamily="34" charset="0"/>
                </a:rPr>
                <a:t>Up-sampling</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17DDF48C-9E94-36F2-B651-343D174EF4C6}"/>
              </a:ext>
            </a:extLst>
          </p:cNvPr>
          <p:cNvSpPr txBox="1"/>
          <p:nvPr/>
        </p:nvSpPr>
        <p:spPr>
          <a:xfrm>
            <a:off x="458353" y="5291079"/>
            <a:ext cx="5116921" cy="2031325"/>
          </a:xfrm>
          <a:prstGeom prst="rect">
            <a:avLst/>
          </a:prstGeom>
          <a:noFill/>
        </p:spPr>
        <p:txBody>
          <a:bodyPr wrap="square" rtlCol="0">
            <a:spAutoFit/>
          </a:bodyPr>
          <a:lstStyle/>
          <a:p>
            <a:r>
              <a:rPr lang="en-US" b="1" dirty="0">
                <a:latin typeface="Candara" panose="020E0502030303020204" pitchFamily="34" charset="0"/>
              </a:rPr>
              <a:t>Architecture</a:t>
            </a:r>
            <a:r>
              <a:rPr lang="en-US" dirty="0">
                <a:latin typeface="Candara" panose="020E0502030303020204" pitchFamily="34" charset="0"/>
              </a:rPr>
              <a:t>: </a:t>
            </a:r>
          </a:p>
          <a:p>
            <a:pPr marL="285750" indent="-285750">
              <a:buFontTx/>
              <a:buChar char="-"/>
            </a:pPr>
            <a:r>
              <a:rPr lang="en-US" dirty="0">
                <a:latin typeface="Candara" panose="020E0502030303020204" pitchFamily="34" charset="0"/>
              </a:rPr>
              <a:t>3 gated conv Layers</a:t>
            </a:r>
          </a:p>
          <a:p>
            <a:pPr marL="285750" indent="-285750">
              <a:buFontTx/>
              <a:buChar char="-"/>
            </a:pPr>
            <a:r>
              <a:rPr lang="en-US" dirty="0">
                <a:latin typeface="Candara" panose="020E0502030303020204" pitchFamily="34" charset="0"/>
              </a:rPr>
              <a:t>3 times </a:t>
            </a:r>
            <a:r>
              <a:rPr lang="en-US" dirty="0" err="1">
                <a:latin typeface="Candara" panose="020E0502030303020204" pitchFamily="34" charset="0"/>
              </a:rPr>
              <a:t>downsampling</a:t>
            </a:r>
            <a:r>
              <a:rPr lang="en-US" dirty="0">
                <a:latin typeface="Candara" panose="020E0502030303020204" pitchFamily="34" charset="0"/>
              </a:rPr>
              <a:t> (gated conv layers) </a:t>
            </a:r>
          </a:p>
          <a:p>
            <a:pPr marL="285750" indent="-285750">
              <a:buFontTx/>
              <a:buChar char="-"/>
            </a:pPr>
            <a:r>
              <a:rPr lang="en-US" dirty="0">
                <a:latin typeface="Candara" panose="020E0502030303020204" pitchFamily="34" charset="0"/>
              </a:rPr>
              <a:t>3 times </a:t>
            </a:r>
            <a:r>
              <a:rPr lang="en-US" dirty="0" err="1">
                <a:latin typeface="Candara" panose="020E0502030303020204" pitchFamily="34" charset="0"/>
              </a:rPr>
              <a:t>upsampling</a:t>
            </a:r>
            <a:r>
              <a:rPr lang="en-US" dirty="0">
                <a:latin typeface="Candara" panose="020E0502030303020204" pitchFamily="34" charset="0"/>
              </a:rPr>
              <a:t> (gated conv layers) </a:t>
            </a:r>
          </a:p>
          <a:p>
            <a:pPr marL="285750" indent="-285750">
              <a:buFontTx/>
              <a:buChar char="-"/>
            </a:pPr>
            <a:r>
              <a:rPr lang="en-US" dirty="0">
                <a:latin typeface="Candara" panose="020E0502030303020204" pitchFamily="34" charset="0"/>
              </a:rPr>
              <a:t>2 conv2d layers (standard conv layers) </a:t>
            </a:r>
          </a:p>
          <a:p>
            <a:endParaRPr lang="en-US" dirty="0">
              <a:latin typeface="Candara" panose="020E0502030303020204" pitchFamily="34" charset="0"/>
            </a:endParaRPr>
          </a:p>
          <a:p>
            <a:endParaRPr lang="en-US" dirty="0">
              <a:latin typeface="Candara" panose="020E0502030303020204" pitchFamily="34" charset="0"/>
            </a:endParaRPr>
          </a:p>
        </p:txBody>
      </p:sp>
      <p:grpSp>
        <p:nvGrpSpPr>
          <p:cNvPr id="27" name="Group 26">
            <a:extLst>
              <a:ext uri="{FF2B5EF4-FFF2-40B4-BE49-F238E27FC236}">
                <a16:creationId xmlns:a16="http://schemas.microsoft.com/office/drawing/2014/main" id="{7BDD80CA-6A87-7DFF-5ED8-684D65FDEE81}"/>
              </a:ext>
            </a:extLst>
          </p:cNvPr>
          <p:cNvGrpSpPr/>
          <p:nvPr/>
        </p:nvGrpSpPr>
        <p:grpSpPr>
          <a:xfrm>
            <a:off x="4029030" y="1558861"/>
            <a:ext cx="1546244" cy="129329"/>
            <a:chOff x="1123246" y="2563729"/>
            <a:chExt cx="3701252" cy="193490"/>
          </a:xfrm>
        </p:grpSpPr>
        <p:sp>
          <p:nvSpPr>
            <p:cNvPr id="28" name="Trapezoid 27">
              <a:extLst>
                <a:ext uri="{FF2B5EF4-FFF2-40B4-BE49-F238E27FC236}">
                  <a16:creationId xmlns:a16="http://schemas.microsoft.com/office/drawing/2014/main" id="{1D66CF57-AB34-504C-3552-80DA25FA0105}"/>
                </a:ext>
              </a:extLst>
            </p:cNvPr>
            <p:cNvSpPr/>
            <p:nvPr/>
          </p:nvSpPr>
          <p:spPr>
            <a:xfrm rot="5400000">
              <a:off x="2632008" y="1054967"/>
              <a:ext cx="184994" cy="320251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23290D5E-13D4-FC8F-5F4D-9BD037243147}"/>
                </a:ext>
              </a:extLst>
            </p:cNvPr>
            <p:cNvSpPr/>
            <p:nvPr/>
          </p:nvSpPr>
          <p:spPr>
            <a:xfrm rot="5400000">
              <a:off x="4441829" y="2374550"/>
              <a:ext cx="193037" cy="5723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AB39432-5531-8EB5-53D4-032BCE5B7A75}"/>
              </a:ext>
            </a:extLst>
          </p:cNvPr>
          <p:cNvSpPr txBox="1"/>
          <p:nvPr/>
        </p:nvSpPr>
        <p:spPr>
          <a:xfrm>
            <a:off x="6855974" y="5469366"/>
            <a:ext cx="4563635" cy="1477328"/>
          </a:xfrm>
          <a:prstGeom prst="rect">
            <a:avLst/>
          </a:prstGeom>
          <a:noFill/>
        </p:spPr>
        <p:txBody>
          <a:bodyPr wrap="square" rtlCol="0">
            <a:spAutoFit/>
          </a:bodyPr>
          <a:lstStyle/>
          <a:p>
            <a:r>
              <a:rPr lang="en-US" b="1" dirty="0">
                <a:latin typeface="Candara" panose="020E0502030303020204" pitchFamily="34" charset="0"/>
              </a:rPr>
              <a:t>Properties</a:t>
            </a:r>
            <a:r>
              <a:rPr lang="en-US" dirty="0">
                <a:latin typeface="Candara" panose="020E0502030303020204" pitchFamily="34" charset="0"/>
              </a:rPr>
              <a:t>: </a:t>
            </a:r>
          </a:p>
          <a:p>
            <a:r>
              <a:rPr lang="en-US" dirty="0">
                <a:latin typeface="Candara" panose="020E0502030303020204" pitchFamily="34" charset="0"/>
              </a:rPr>
              <a:t>Designed for geometry based approach</a:t>
            </a:r>
          </a:p>
          <a:p>
            <a:r>
              <a:rPr lang="en-US" dirty="0">
                <a:latin typeface="Candara" panose="020E0502030303020204" pitchFamily="34" charset="0"/>
              </a:rPr>
              <a:t>Input: Vertex Map </a:t>
            </a:r>
          </a:p>
          <a:p>
            <a:r>
              <a:rPr lang="en-US" dirty="0">
                <a:latin typeface="Candara" panose="020E0502030303020204" pitchFamily="34" charset="0"/>
              </a:rPr>
              <a:t>Output: Normal Map</a:t>
            </a:r>
          </a:p>
          <a:p>
            <a:endParaRPr lang="en-US" dirty="0">
              <a:latin typeface="Candara" panose="020E0502030303020204" pitchFamily="34" charset="0"/>
            </a:endParaRPr>
          </a:p>
        </p:txBody>
      </p:sp>
    </p:spTree>
    <p:extLst>
      <p:ext uri="{BB962C8B-B14F-4D97-AF65-F5344CB8AC3E}">
        <p14:creationId xmlns:p14="http://schemas.microsoft.com/office/powerpoint/2010/main" val="1122640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BAA136-A38B-0C50-9957-545599383464}"/>
              </a:ext>
            </a:extLst>
          </p:cNvPr>
          <p:cNvSpPr txBox="1"/>
          <p:nvPr/>
        </p:nvSpPr>
        <p:spPr>
          <a:xfrm>
            <a:off x="401493" y="438689"/>
            <a:ext cx="5287025" cy="523220"/>
          </a:xfrm>
          <a:prstGeom prst="rect">
            <a:avLst/>
          </a:prstGeom>
          <a:noFill/>
        </p:spPr>
        <p:txBody>
          <a:bodyPr wrap="none" rtlCol="0">
            <a:spAutoFit/>
          </a:bodyPr>
          <a:lstStyle/>
          <a:p>
            <a:r>
              <a:rPr lang="de-DE" sz="2800" b="1" dirty="0" err="1">
                <a:latin typeface="Candara" panose="020E0502030303020204" pitchFamily="34" charset="0"/>
              </a:rPr>
              <a:t>Consider</a:t>
            </a:r>
            <a:r>
              <a:rPr lang="de-DE" sz="2800" b="1" dirty="0">
                <a:latin typeface="Candara" panose="020E0502030303020204" pitchFamily="34" charset="0"/>
              </a:rPr>
              <a:t> </a:t>
            </a:r>
            <a:r>
              <a:rPr lang="de-DE" sz="2800" b="1" dirty="0" err="1">
                <a:latin typeface="Candara" panose="020E0502030303020204" pitchFamily="34" charset="0"/>
              </a:rPr>
              <a:t>illuminated</a:t>
            </a:r>
            <a:r>
              <a:rPr lang="de-DE" sz="2800" b="1" dirty="0">
                <a:latin typeface="Candara" panose="020E0502030303020204" pitchFamily="34" charset="0"/>
              </a:rPr>
              <a:t> </a:t>
            </a:r>
            <a:r>
              <a:rPr lang="de-DE" sz="2800" b="1" dirty="0" err="1">
                <a:latin typeface="Candara" panose="020E0502030303020204" pitchFamily="34" charset="0"/>
              </a:rPr>
              <a:t>information</a:t>
            </a:r>
            <a:endParaRPr lang="en-US" sz="2800" b="1" dirty="0">
              <a:latin typeface="Candara" panose="020E0502030303020204" pitchFamily="34" charset="0"/>
            </a:endParaRPr>
          </a:p>
        </p:txBody>
      </p:sp>
      <p:sp>
        <p:nvSpPr>
          <p:cNvPr id="4" name="TextBox 3">
            <a:extLst>
              <a:ext uri="{FF2B5EF4-FFF2-40B4-BE49-F238E27FC236}">
                <a16:creationId xmlns:a16="http://schemas.microsoft.com/office/drawing/2014/main" id="{86027E8F-C458-4F5A-FB56-69C4B0BD5C53}"/>
              </a:ext>
            </a:extLst>
          </p:cNvPr>
          <p:cNvSpPr txBox="1"/>
          <p:nvPr/>
        </p:nvSpPr>
        <p:spPr>
          <a:xfrm>
            <a:off x="7050679" y="4549106"/>
            <a:ext cx="4563635" cy="1754326"/>
          </a:xfrm>
          <a:prstGeom prst="rect">
            <a:avLst/>
          </a:prstGeom>
          <a:noFill/>
        </p:spPr>
        <p:txBody>
          <a:bodyPr wrap="square" rtlCol="0">
            <a:spAutoFit/>
          </a:bodyPr>
          <a:lstStyle/>
          <a:p>
            <a:r>
              <a:rPr lang="en-US" dirty="0">
                <a:latin typeface="Candara" panose="020E0502030303020204" pitchFamily="34" charset="0"/>
              </a:rPr>
              <a:t>Network requirement:</a:t>
            </a:r>
          </a:p>
          <a:p>
            <a:endParaRPr lang="en-US" dirty="0">
              <a:latin typeface="Candara" panose="020E0502030303020204" pitchFamily="34" charset="0"/>
            </a:endParaRPr>
          </a:p>
          <a:p>
            <a:r>
              <a:rPr lang="en-US" dirty="0">
                <a:latin typeface="Candara" panose="020E0502030303020204" pitchFamily="34" charset="0"/>
              </a:rPr>
              <a:t>- Take 3 kinds of input data, whereas each kind of data has different channels</a:t>
            </a:r>
          </a:p>
          <a:p>
            <a:pPr marL="285750" indent="-285750">
              <a:buFontTx/>
              <a:buChar char="-"/>
            </a:pPr>
            <a:r>
              <a:rPr lang="en-US" dirty="0">
                <a:latin typeface="Candara" panose="020E0502030303020204" pitchFamily="34" charset="0"/>
              </a:rPr>
              <a:t>Able to deal with semi-dense input</a:t>
            </a:r>
          </a:p>
          <a:p>
            <a:pPr marL="285750" indent="-285750">
              <a:buFontTx/>
              <a:buChar char="-"/>
            </a:pPr>
            <a:r>
              <a:rPr lang="en-US" dirty="0">
                <a:latin typeface="Candara" panose="020E0502030303020204" pitchFamily="34" charset="0"/>
              </a:rPr>
              <a:t>Output is normal map with 3 channels</a:t>
            </a:r>
          </a:p>
        </p:txBody>
      </p:sp>
      <p:pic>
        <p:nvPicPr>
          <p:cNvPr id="5" name="Picture 4">
            <a:extLst>
              <a:ext uri="{FF2B5EF4-FFF2-40B4-BE49-F238E27FC236}">
                <a16:creationId xmlns:a16="http://schemas.microsoft.com/office/drawing/2014/main" id="{D6D09C20-4296-E647-C4B1-B2250EB92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75" y="1175268"/>
            <a:ext cx="1440000" cy="1440000"/>
          </a:xfrm>
          <a:prstGeom prst="rect">
            <a:avLst/>
          </a:prstGeom>
        </p:spPr>
      </p:pic>
      <p:grpSp>
        <p:nvGrpSpPr>
          <p:cNvPr id="3" name="Group 2">
            <a:extLst>
              <a:ext uri="{FF2B5EF4-FFF2-40B4-BE49-F238E27FC236}">
                <a16:creationId xmlns:a16="http://schemas.microsoft.com/office/drawing/2014/main" id="{704B2558-61DD-3D38-7D29-B881AB0B7894}"/>
              </a:ext>
            </a:extLst>
          </p:cNvPr>
          <p:cNvGrpSpPr/>
          <p:nvPr/>
        </p:nvGrpSpPr>
        <p:grpSpPr>
          <a:xfrm>
            <a:off x="283275" y="4481986"/>
            <a:ext cx="1440000" cy="1440000"/>
            <a:chOff x="283275" y="4481986"/>
            <a:chExt cx="1440000" cy="1440000"/>
          </a:xfrm>
        </p:grpSpPr>
        <p:pic>
          <p:nvPicPr>
            <p:cNvPr id="2" name="Picture 1">
              <a:extLst>
                <a:ext uri="{FF2B5EF4-FFF2-40B4-BE49-F238E27FC236}">
                  <a16:creationId xmlns:a16="http://schemas.microsoft.com/office/drawing/2014/main" id="{289B4B83-D3CB-C7FB-4529-39D1BABAF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75" y="4481986"/>
              <a:ext cx="1440000" cy="1440000"/>
            </a:xfrm>
            <a:prstGeom prst="rect">
              <a:avLst/>
            </a:prstGeom>
          </p:spPr>
        </p:pic>
        <p:pic>
          <p:nvPicPr>
            <p:cNvPr id="6" name="Picture 5">
              <a:extLst>
                <a:ext uri="{FF2B5EF4-FFF2-40B4-BE49-F238E27FC236}">
                  <a16:creationId xmlns:a16="http://schemas.microsoft.com/office/drawing/2014/main" id="{820B247F-1887-1508-94EB-3789A598C456}"/>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545308">
              <a:off x="1207710" y="4505873"/>
              <a:ext cx="457200" cy="457200"/>
            </a:xfrm>
            <a:prstGeom prst="rect">
              <a:avLst/>
            </a:prstGeom>
            <a:noFill/>
            <a:ln>
              <a:noFill/>
            </a:ln>
          </p:spPr>
        </p:pic>
      </p:grpSp>
      <p:pic>
        <p:nvPicPr>
          <p:cNvPr id="7" name="Picture 6">
            <a:extLst>
              <a:ext uri="{FF2B5EF4-FFF2-40B4-BE49-F238E27FC236}">
                <a16:creationId xmlns:a16="http://schemas.microsoft.com/office/drawing/2014/main" id="{AD4747FD-6642-EAD4-27C1-9B2439928B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275" y="2828627"/>
            <a:ext cx="1440000" cy="1440000"/>
          </a:xfrm>
          <a:prstGeom prst="rect">
            <a:avLst/>
          </a:prstGeom>
        </p:spPr>
      </p:pic>
      <p:pic>
        <p:nvPicPr>
          <p:cNvPr id="11" name="Picture 10">
            <a:extLst>
              <a:ext uri="{FF2B5EF4-FFF2-40B4-BE49-F238E27FC236}">
                <a16:creationId xmlns:a16="http://schemas.microsoft.com/office/drawing/2014/main" id="{59DEAF4B-7A44-B8B3-CF47-38898B758C2E}"/>
              </a:ext>
            </a:extLst>
          </p:cNvPr>
          <p:cNvPicPr>
            <a:picLocks noChangeAspect="1"/>
          </p:cNvPicPr>
          <p:nvPr/>
        </p:nvPicPr>
        <p:blipFill>
          <a:blip r:embed="rId7"/>
          <a:stretch>
            <a:fillRect/>
          </a:stretch>
        </p:blipFill>
        <p:spPr>
          <a:xfrm>
            <a:off x="1982215" y="1221703"/>
            <a:ext cx="4342754" cy="1440000"/>
          </a:xfrm>
          <a:prstGeom prst="rect">
            <a:avLst/>
          </a:prstGeom>
        </p:spPr>
      </p:pic>
      <p:pic>
        <p:nvPicPr>
          <p:cNvPr id="12" name="Picture 11">
            <a:extLst>
              <a:ext uri="{FF2B5EF4-FFF2-40B4-BE49-F238E27FC236}">
                <a16:creationId xmlns:a16="http://schemas.microsoft.com/office/drawing/2014/main" id="{8FB00BA7-C4A3-B45D-BCCF-733D2CBBF766}"/>
              </a:ext>
            </a:extLst>
          </p:cNvPr>
          <p:cNvPicPr>
            <a:picLocks noChangeAspect="1"/>
          </p:cNvPicPr>
          <p:nvPr/>
        </p:nvPicPr>
        <p:blipFill>
          <a:blip r:embed="rId7"/>
          <a:stretch>
            <a:fillRect/>
          </a:stretch>
        </p:blipFill>
        <p:spPr>
          <a:xfrm>
            <a:off x="1982215" y="4566096"/>
            <a:ext cx="4342754" cy="1440000"/>
          </a:xfrm>
          <a:prstGeom prst="rect">
            <a:avLst/>
          </a:prstGeom>
        </p:spPr>
      </p:pic>
      <p:pic>
        <p:nvPicPr>
          <p:cNvPr id="13" name="Picture 12">
            <a:extLst>
              <a:ext uri="{FF2B5EF4-FFF2-40B4-BE49-F238E27FC236}">
                <a16:creationId xmlns:a16="http://schemas.microsoft.com/office/drawing/2014/main" id="{4DACDA88-D971-8780-FA5C-CDE3D7401B36}"/>
              </a:ext>
            </a:extLst>
          </p:cNvPr>
          <p:cNvPicPr>
            <a:picLocks noChangeAspect="1"/>
          </p:cNvPicPr>
          <p:nvPr/>
        </p:nvPicPr>
        <p:blipFill>
          <a:blip r:embed="rId7"/>
          <a:stretch>
            <a:fillRect/>
          </a:stretch>
        </p:blipFill>
        <p:spPr>
          <a:xfrm>
            <a:off x="1915540" y="2828627"/>
            <a:ext cx="4342754" cy="1440000"/>
          </a:xfrm>
          <a:prstGeom prst="rect">
            <a:avLst/>
          </a:prstGeom>
        </p:spPr>
      </p:pic>
      <p:sp>
        <p:nvSpPr>
          <p:cNvPr id="14" name="Plus Sign 13">
            <a:extLst>
              <a:ext uri="{FF2B5EF4-FFF2-40B4-BE49-F238E27FC236}">
                <a16:creationId xmlns:a16="http://schemas.microsoft.com/office/drawing/2014/main" id="{E34B25F1-A7F3-99EA-E044-7E51234AF161}"/>
              </a:ext>
            </a:extLst>
          </p:cNvPr>
          <p:cNvSpPr/>
          <p:nvPr/>
        </p:nvSpPr>
        <p:spPr>
          <a:xfrm>
            <a:off x="3681620" y="2644424"/>
            <a:ext cx="303080" cy="31009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7CAB59AB-E113-A8EB-79A9-6CE56705739A}"/>
              </a:ext>
            </a:extLst>
          </p:cNvPr>
          <p:cNvSpPr/>
          <p:nvPr/>
        </p:nvSpPr>
        <p:spPr>
          <a:xfrm>
            <a:off x="3680483" y="4326937"/>
            <a:ext cx="290512" cy="31009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1A9AA89-3E0E-CCDB-050E-5A9C8511DD7A}"/>
              </a:ext>
            </a:extLst>
          </p:cNvPr>
          <p:cNvSpPr/>
          <p:nvPr/>
        </p:nvSpPr>
        <p:spPr>
          <a:xfrm>
            <a:off x="7148551" y="3243639"/>
            <a:ext cx="568986" cy="37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111FB45-0F67-CB14-10C5-D15764553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8469" y="2594310"/>
            <a:ext cx="1440000" cy="1440000"/>
          </a:xfrm>
          <a:prstGeom prst="rect">
            <a:avLst/>
          </a:prstGeom>
        </p:spPr>
      </p:pic>
    </p:spTree>
    <p:extLst>
      <p:ext uri="{BB962C8B-B14F-4D97-AF65-F5344CB8AC3E}">
        <p14:creationId xmlns:p14="http://schemas.microsoft.com/office/powerpoint/2010/main" val="3008993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3D8F25-20A3-C63D-71A4-42CFB404737B}"/>
              </a:ext>
            </a:extLst>
          </p:cNvPr>
          <p:cNvPicPr>
            <a:picLocks noChangeAspect="1"/>
          </p:cNvPicPr>
          <p:nvPr/>
        </p:nvPicPr>
        <p:blipFill rotWithShape="1">
          <a:blip r:embed="rId3">
            <a:extLst>
              <a:ext uri="{28A0092B-C50C-407E-A947-70E740481C1C}">
                <a14:useLocalDpi xmlns:a14="http://schemas.microsoft.com/office/drawing/2010/main" val="0"/>
              </a:ext>
            </a:extLst>
          </a:blip>
          <a:srcRect l="18854" t="21298" r="18854" b="10126"/>
          <a:stretch/>
        </p:blipFill>
        <p:spPr>
          <a:xfrm>
            <a:off x="922655" y="463155"/>
            <a:ext cx="10346690" cy="6139036"/>
          </a:xfrm>
          <a:prstGeom prst="rect">
            <a:avLst/>
          </a:prstGeom>
        </p:spPr>
      </p:pic>
      <p:sp>
        <p:nvSpPr>
          <p:cNvPr id="5" name="TextBox 4">
            <a:extLst>
              <a:ext uri="{FF2B5EF4-FFF2-40B4-BE49-F238E27FC236}">
                <a16:creationId xmlns:a16="http://schemas.microsoft.com/office/drawing/2014/main" id="{B0B023AF-A656-713A-4B28-7A50BB6E5F37}"/>
              </a:ext>
            </a:extLst>
          </p:cNvPr>
          <p:cNvSpPr txBox="1"/>
          <p:nvPr/>
        </p:nvSpPr>
        <p:spPr>
          <a:xfrm>
            <a:off x="381172" y="763809"/>
            <a:ext cx="1904827" cy="523220"/>
          </a:xfrm>
          <a:prstGeom prst="rect">
            <a:avLst/>
          </a:prstGeom>
          <a:noFill/>
        </p:spPr>
        <p:txBody>
          <a:bodyPr wrap="square" rtlCol="0">
            <a:spAutoFit/>
          </a:bodyPr>
          <a:lstStyle/>
          <a:p>
            <a:r>
              <a:rPr lang="en-US" sz="2800" b="1" dirty="0">
                <a:latin typeface="Candara" panose="020E0502030303020204" pitchFamily="34" charset="0"/>
              </a:rPr>
              <a:t>Trip-Net</a:t>
            </a:r>
          </a:p>
        </p:txBody>
      </p:sp>
      <p:sp>
        <p:nvSpPr>
          <p:cNvPr id="2" name="Textfeld 13">
            <a:extLst>
              <a:ext uri="{FF2B5EF4-FFF2-40B4-BE49-F238E27FC236}">
                <a16:creationId xmlns:a16="http://schemas.microsoft.com/office/drawing/2014/main" id="{916DC1F4-15FC-A735-2EAF-F233F67BECB9}"/>
              </a:ext>
            </a:extLst>
          </p:cNvPr>
          <p:cNvSpPr txBox="1"/>
          <p:nvPr/>
        </p:nvSpPr>
        <p:spPr>
          <a:xfrm>
            <a:off x="1333585" y="3224896"/>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Main-Pipe</a:t>
            </a:r>
          </a:p>
        </p:txBody>
      </p:sp>
      <p:sp>
        <p:nvSpPr>
          <p:cNvPr id="3" name="Textfeld 13">
            <a:extLst>
              <a:ext uri="{FF2B5EF4-FFF2-40B4-BE49-F238E27FC236}">
                <a16:creationId xmlns:a16="http://schemas.microsoft.com/office/drawing/2014/main" id="{23179EEF-C20F-EB1C-0983-985D63803D0B}"/>
              </a:ext>
            </a:extLst>
          </p:cNvPr>
          <p:cNvSpPr txBox="1"/>
          <p:nvPr/>
        </p:nvSpPr>
        <p:spPr>
          <a:xfrm>
            <a:off x="3230965" y="1287029"/>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Side-Pipe</a:t>
            </a:r>
          </a:p>
        </p:txBody>
      </p:sp>
      <p:sp>
        <p:nvSpPr>
          <p:cNvPr id="8" name="Textfeld 13">
            <a:extLst>
              <a:ext uri="{FF2B5EF4-FFF2-40B4-BE49-F238E27FC236}">
                <a16:creationId xmlns:a16="http://schemas.microsoft.com/office/drawing/2014/main" id="{1ADF9917-877D-5AC9-2F72-6FFCB32D7237}"/>
              </a:ext>
            </a:extLst>
          </p:cNvPr>
          <p:cNvSpPr txBox="1"/>
          <p:nvPr/>
        </p:nvSpPr>
        <p:spPr>
          <a:xfrm>
            <a:off x="-23613" y="5378969"/>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Side-Pipe</a:t>
            </a:r>
          </a:p>
        </p:txBody>
      </p:sp>
    </p:spTree>
    <p:extLst>
      <p:ext uri="{BB962C8B-B14F-4D97-AF65-F5344CB8AC3E}">
        <p14:creationId xmlns:p14="http://schemas.microsoft.com/office/powerpoint/2010/main" val="1883675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C1BE4B-52CF-BB3C-03DB-BF9E4E5B86D0}"/>
              </a:ext>
            </a:extLst>
          </p:cNvPr>
          <p:cNvSpPr txBox="1"/>
          <p:nvPr/>
        </p:nvSpPr>
        <p:spPr>
          <a:xfrm>
            <a:off x="492286" y="400875"/>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pic>
        <p:nvPicPr>
          <p:cNvPr id="7" name="Picture 6">
            <a:extLst>
              <a:ext uri="{FF2B5EF4-FFF2-40B4-BE49-F238E27FC236}">
                <a16:creationId xmlns:a16="http://schemas.microsoft.com/office/drawing/2014/main" id="{F768CA9B-79D1-512D-C405-142917C51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68857" y="1029289"/>
            <a:ext cx="683134" cy="683134"/>
          </a:xfrm>
          <a:prstGeom prst="rect">
            <a:avLst/>
          </a:prstGeom>
        </p:spPr>
      </p:pic>
      <p:pic>
        <p:nvPicPr>
          <p:cNvPr id="11" name="Picture 10">
            <a:extLst>
              <a:ext uri="{FF2B5EF4-FFF2-40B4-BE49-F238E27FC236}">
                <a16:creationId xmlns:a16="http://schemas.microsoft.com/office/drawing/2014/main" id="{F818EBFF-C49B-050B-CEC8-FA2EFBBA4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847885" y="1466103"/>
            <a:ext cx="644209" cy="645182"/>
          </a:xfrm>
          <a:prstGeom prst="rect">
            <a:avLst/>
          </a:prstGeom>
        </p:spPr>
      </p:pic>
      <p:pic>
        <p:nvPicPr>
          <p:cNvPr id="15" name="Picture 14">
            <a:extLst>
              <a:ext uri="{FF2B5EF4-FFF2-40B4-BE49-F238E27FC236}">
                <a16:creationId xmlns:a16="http://schemas.microsoft.com/office/drawing/2014/main" id="{9278F035-1558-E618-5847-CA10BCAD3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16210" y="2646332"/>
            <a:ext cx="1170932" cy="1169185"/>
          </a:xfrm>
          <a:prstGeom prst="rect">
            <a:avLst/>
          </a:prstGeom>
        </p:spPr>
      </p:pic>
      <p:pic>
        <p:nvPicPr>
          <p:cNvPr id="19" name="Picture 18">
            <a:extLst>
              <a:ext uri="{FF2B5EF4-FFF2-40B4-BE49-F238E27FC236}">
                <a16:creationId xmlns:a16="http://schemas.microsoft.com/office/drawing/2014/main" id="{88815E3F-C1C3-FA86-951A-5E2C9A0EB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004400" y="4785979"/>
            <a:ext cx="1348433" cy="1348433"/>
          </a:xfrm>
          <a:prstGeom prst="rect">
            <a:avLst/>
          </a:prstGeom>
        </p:spPr>
      </p:pic>
      <p:pic>
        <p:nvPicPr>
          <p:cNvPr id="21" name="Picture 20">
            <a:extLst>
              <a:ext uri="{FF2B5EF4-FFF2-40B4-BE49-F238E27FC236}">
                <a16:creationId xmlns:a16="http://schemas.microsoft.com/office/drawing/2014/main" id="{04A78391-7EDD-B42C-A266-06620CA5D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871768" y="103897"/>
            <a:ext cx="557601" cy="556628"/>
          </a:xfrm>
          <a:prstGeom prst="rect">
            <a:avLst/>
          </a:prstGeom>
        </p:spPr>
      </p:pic>
      <p:pic>
        <p:nvPicPr>
          <p:cNvPr id="23" name="Picture 22">
            <a:extLst>
              <a:ext uri="{FF2B5EF4-FFF2-40B4-BE49-F238E27FC236}">
                <a16:creationId xmlns:a16="http://schemas.microsoft.com/office/drawing/2014/main" id="{A9F746FA-ED43-A01A-6AD5-D380CEA839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281334" y="4353929"/>
            <a:ext cx="1203572" cy="1203572"/>
          </a:xfrm>
          <a:prstGeom prst="rect">
            <a:avLst/>
          </a:prstGeom>
        </p:spPr>
      </p:pic>
      <p:pic>
        <p:nvPicPr>
          <p:cNvPr id="27" name="Picture 26">
            <a:extLst>
              <a:ext uri="{FF2B5EF4-FFF2-40B4-BE49-F238E27FC236}">
                <a16:creationId xmlns:a16="http://schemas.microsoft.com/office/drawing/2014/main" id="{707D9FF8-230E-F91C-94F4-5297432E7A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561960" y="3888088"/>
            <a:ext cx="1060880" cy="1060880"/>
          </a:xfrm>
          <a:prstGeom prst="rect">
            <a:avLst/>
          </a:prstGeom>
        </p:spPr>
      </p:pic>
      <p:pic>
        <p:nvPicPr>
          <p:cNvPr id="37" name="Picture 36">
            <a:extLst>
              <a:ext uri="{FF2B5EF4-FFF2-40B4-BE49-F238E27FC236}">
                <a16:creationId xmlns:a16="http://schemas.microsoft.com/office/drawing/2014/main" id="{B31333B0-C224-798A-0A42-013EC23788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450322" y="916411"/>
            <a:ext cx="711354" cy="711354"/>
          </a:xfrm>
          <a:prstGeom prst="rect">
            <a:avLst/>
          </a:prstGeom>
        </p:spPr>
      </p:pic>
      <p:pic>
        <p:nvPicPr>
          <p:cNvPr id="43" name="Picture 42">
            <a:extLst>
              <a:ext uri="{FF2B5EF4-FFF2-40B4-BE49-F238E27FC236}">
                <a16:creationId xmlns:a16="http://schemas.microsoft.com/office/drawing/2014/main" id="{6CFCCEB7-6927-4A52-8F23-AB8C7FB387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611213" y="1812116"/>
            <a:ext cx="1182080" cy="1184157"/>
          </a:xfrm>
          <a:prstGeom prst="rect">
            <a:avLst/>
          </a:prstGeom>
        </p:spPr>
      </p:pic>
      <p:pic>
        <p:nvPicPr>
          <p:cNvPr id="45" name="Picture 44">
            <a:extLst>
              <a:ext uri="{FF2B5EF4-FFF2-40B4-BE49-F238E27FC236}">
                <a16:creationId xmlns:a16="http://schemas.microsoft.com/office/drawing/2014/main" id="{A246C88D-E75D-3B49-2382-CF0D80206D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5762461" y="137082"/>
            <a:ext cx="596526" cy="596526"/>
          </a:xfrm>
          <a:prstGeom prst="rect">
            <a:avLst/>
          </a:prstGeom>
        </p:spPr>
      </p:pic>
      <p:pic>
        <p:nvPicPr>
          <p:cNvPr id="49" name="Picture 48">
            <a:extLst>
              <a:ext uri="{FF2B5EF4-FFF2-40B4-BE49-F238E27FC236}">
                <a16:creationId xmlns:a16="http://schemas.microsoft.com/office/drawing/2014/main" id="{73A6CEE3-BF92-777E-8AA6-9B0F905190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052605" y="240795"/>
            <a:ext cx="669510" cy="669510"/>
          </a:xfrm>
          <a:prstGeom prst="rect">
            <a:avLst/>
          </a:prstGeom>
        </p:spPr>
      </p:pic>
      <p:pic>
        <p:nvPicPr>
          <p:cNvPr id="51" name="Picture 50">
            <a:extLst>
              <a:ext uri="{FF2B5EF4-FFF2-40B4-BE49-F238E27FC236}">
                <a16:creationId xmlns:a16="http://schemas.microsoft.com/office/drawing/2014/main" id="{373E65BA-2F75-8ACD-797B-787F57F374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7753164" y="249667"/>
            <a:ext cx="1070066" cy="1070066"/>
          </a:xfrm>
          <a:prstGeom prst="rect">
            <a:avLst/>
          </a:prstGeom>
        </p:spPr>
      </p:pic>
      <p:pic>
        <p:nvPicPr>
          <p:cNvPr id="53" name="Picture 52">
            <a:extLst>
              <a:ext uri="{FF2B5EF4-FFF2-40B4-BE49-F238E27FC236}">
                <a16:creationId xmlns:a16="http://schemas.microsoft.com/office/drawing/2014/main" id="{D4E96761-54FE-D44F-0B45-D784FD231C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6743703" y="162798"/>
            <a:ext cx="624746" cy="624746"/>
          </a:xfrm>
          <a:prstGeom prst="rect">
            <a:avLst/>
          </a:prstGeom>
        </p:spPr>
      </p:pic>
      <p:pic>
        <p:nvPicPr>
          <p:cNvPr id="57" name="Picture 56">
            <a:extLst>
              <a:ext uri="{FF2B5EF4-FFF2-40B4-BE49-F238E27FC236}">
                <a16:creationId xmlns:a16="http://schemas.microsoft.com/office/drawing/2014/main" id="{3943F359-B88B-0C74-1F05-5E6C55160F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2442402" y="745035"/>
            <a:ext cx="684107" cy="685080"/>
          </a:xfrm>
          <a:prstGeom prst="rect">
            <a:avLst/>
          </a:prstGeom>
        </p:spPr>
      </p:pic>
      <p:pic>
        <p:nvPicPr>
          <p:cNvPr id="61" name="Picture 60">
            <a:extLst>
              <a:ext uri="{FF2B5EF4-FFF2-40B4-BE49-F238E27FC236}">
                <a16:creationId xmlns:a16="http://schemas.microsoft.com/office/drawing/2014/main" id="{319EF792-1E43-BEEA-DACB-A45FA07488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5818230" y="1486141"/>
            <a:ext cx="613069" cy="614042"/>
          </a:xfrm>
          <a:prstGeom prst="rect">
            <a:avLst/>
          </a:prstGeom>
        </p:spPr>
      </p:pic>
      <p:pic>
        <p:nvPicPr>
          <p:cNvPr id="63" name="Picture 62">
            <a:extLst>
              <a:ext uri="{FF2B5EF4-FFF2-40B4-BE49-F238E27FC236}">
                <a16:creationId xmlns:a16="http://schemas.microsoft.com/office/drawing/2014/main" id="{67815981-8A85-EC20-4F43-25C82923A1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1979794" y="134019"/>
            <a:ext cx="782392" cy="782392"/>
          </a:xfrm>
          <a:prstGeom prst="rect">
            <a:avLst/>
          </a:prstGeom>
        </p:spPr>
      </p:pic>
      <p:pic>
        <p:nvPicPr>
          <p:cNvPr id="69" name="Picture 68">
            <a:extLst>
              <a:ext uri="{FF2B5EF4-FFF2-40B4-BE49-F238E27FC236}">
                <a16:creationId xmlns:a16="http://schemas.microsoft.com/office/drawing/2014/main" id="{79C46136-E02D-B45F-FCC1-F502A8CF1A5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3719090" y="1536893"/>
            <a:ext cx="614042" cy="613069"/>
          </a:xfrm>
          <a:prstGeom prst="rect">
            <a:avLst/>
          </a:prstGeom>
        </p:spPr>
      </p:pic>
      <p:pic>
        <p:nvPicPr>
          <p:cNvPr id="71" name="Picture 70">
            <a:extLst>
              <a:ext uri="{FF2B5EF4-FFF2-40B4-BE49-F238E27FC236}">
                <a16:creationId xmlns:a16="http://schemas.microsoft.com/office/drawing/2014/main" id="{34088710-9C8F-E0AF-EE53-2E64103B67D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3296654" y="866534"/>
            <a:ext cx="470992" cy="470992"/>
          </a:xfrm>
          <a:prstGeom prst="rect">
            <a:avLst/>
          </a:prstGeom>
        </p:spPr>
      </p:pic>
      <p:pic>
        <p:nvPicPr>
          <p:cNvPr id="73" name="Picture 72">
            <a:extLst>
              <a:ext uri="{FF2B5EF4-FFF2-40B4-BE49-F238E27FC236}">
                <a16:creationId xmlns:a16="http://schemas.microsoft.com/office/drawing/2014/main" id="{C14CE0F9-D60D-1A79-2F6F-39674A46ED1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4376857" y="759742"/>
            <a:ext cx="605284" cy="605284"/>
          </a:xfrm>
          <a:prstGeom prst="rect">
            <a:avLst/>
          </a:prstGeom>
        </p:spPr>
      </p:pic>
      <p:pic>
        <p:nvPicPr>
          <p:cNvPr id="75" name="Picture 74">
            <a:extLst>
              <a:ext uri="{FF2B5EF4-FFF2-40B4-BE49-F238E27FC236}">
                <a16:creationId xmlns:a16="http://schemas.microsoft.com/office/drawing/2014/main" id="{462A35C4-2415-4A7D-66C1-7C4DE8FA5AF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6791281" y="956700"/>
            <a:ext cx="732763" cy="733736"/>
          </a:xfrm>
          <a:prstGeom prst="rect">
            <a:avLst/>
          </a:prstGeom>
        </p:spPr>
      </p:pic>
      <p:pic>
        <p:nvPicPr>
          <p:cNvPr id="77" name="Picture 76">
            <a:extLst>
              <a:ext uri="{FF2B5EF4-FFF2-40B4-BE49-F238E27FC236}">
                <a16:creationId xmlns:a16="http://schemas.microsoft.com/office/drawing/2014/main" id="{17532136-322C-E756-05A2-04C74518C58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6655984" y="5142116"/>
            <a:ext cx="1715884" cy="1715884"/>
          </a:xfrm>
          <a:prstGeom prst="rect">
            <a:avLst/>
          </a:prstGeom>
        </p:spPr>
      </p:pic>
      <p:pic>
        <p:nvPicPr>
          <p:cNvPr id="81" name="Picture 80">
            <a:extLst>
              <a:ext uri="{FF2B5EF4-FFF2-40B4-BE49-F238E27FC236}">
                <a16:creationId xmlns:a16="http://schemas.microsoft.com/office/drawing/2014/main" id="{953CB911-1E8E-0104-28D6-AAAD4DF47DD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flipH="1">
            <a:off x="2687074" y="1518649"/>
            <a:ext cx="663671" cy="664644"/>
          </a:xfrm>
          <a:prstGeom prst="rect">
            <a:avLst/>
          </a:prstGeom>
        </p:spPr>
      </p:pic>
      <p:pic>
        <p:nvPicPr>
          <p:cNvPr id="87" name="Picture 86">
            <a:extLst>
              <a:ext uri="{FF2B5EF4-FFF2-40B4-BE49-F238E27FC236}">
                <a16:creationId xmlns:a16="http://schemas.microsoft.com/office/drawing/2014/main" id="{C29C7146-3ABF-4964-6F3C-E1C720FBCBE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flipH="1">
            <a:off x="8037523" y="1536893"/>
            <a:ext cx="773634" cy="773634"/>
          </a:xfrm>
          <a:prstGeom prst="rect">
            <a:avLst/>
          </a:prstGeom>
        </p:spPr>
      </p:pic>
      <p:pic>
        <p:nvPicPr>
          <p:cNvPr id="101" name="Picture 100">
            <a:extLst>
              <a:ext uri="{FF2B5EF4-FFF2-40B4-BE49-F238E27FC236}">
                <a16:creationId xmlns:a16="http://schemas.microsoft.com/office/drawing/2014/main" id="{3823AEEC-B7F0-103F-1CDA-F2E55A2FE24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flipH="1">
            <a:off x="3947393" y="396991"/>
            <a:ext cx="409685" cy="408712"/>
          </a:xfrm>
          <a:prstGeom prst="rect">
            <a:avLst/>
          </a:prstGeom>
        </p:spPr>
      </p:pic>
      <p:grpSp>
        <p:nvGrpSpPr>
          <p:cNvPr id="3" name="Group 2">
            <a:extLst>
              <a:ext uri="{FF2B5EF4-FFF2-40B4-BE49-F238E27FC236}">
                <a16:creationId xmlns:a16="http://schemas.microsoft.com/office/drawing/2014/main" id="{6307A71E-816B-0669-79EC-DBE84371CB6C}"/>
              </a:ext>
            </a:extLst>
          </p:cNvPr>
          <p:cNvGrpSpPr/>
          <p:nvPr/>
        </p:nvGrpSpPr>
        <p:grpSpPr>
          <a:xfrm>
            <a:off x="125172" y="1744037"/>
            <a:ext cx="6922977" cy="4875304"/>
            <a:chOff x="125172" y="1744037"/>
            <a:chExt cx="6922977" cy="4875304"/>
          </a:xfrm>
        </p:grpSpPr>
        <p:pic>
          <p:nvPicPr>
            <p:cNvPr id="9" name="Picture 8">
              <a:extLst>
                <a:ext uri="{FF2B5EF4-FFF2-40B4-BE49-F238E27FC236}">
                  <a16:creationId xmlns:a16="http://schemas.microsoft.com/office/drawing/2014/main" id="{219F31A4-9E4C-6D32-9AE1-09BD9DD040F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flipH="1">
              <a:off x="125172" y="1751252"/>
              <a:ext cx="887490" cy="887490"/>
            </a:xfrm>
            <a:prstGeom prst="rect">
              <a:avLst/>
            </a:prstGeom>
          </p:spPr>
        </p:pic>
        <p:pic>
          <p:nvPicPr>
            <p:cNvPr id="13" name="Picture 12">
              <a:extLst>
                <a:ext uri="{FF2B5EF4-FFF2-40B4-BE49-F238E27FC236}">
                  <a16:creationId xmlns:a16="http://schemas.microsoft.com/office/drawing/2014/main" id="{42D1EC6C-C77F-B5A3-91D8-801252F3EF4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flipH="1">
              <a:off x="1629343" y="2725727"/>
              <a:ext cx="659779" cy="659779"/>
            </a:xfrm>
            <a:prstGeom prst="rect">
              <a:avLst/>
            </a:prstGeom>
          </p:spPr>
        </p:pic>
        <p:pic>
          <p:nvPicPr>
            <p:cNvPr id="17" name="Picture 16">
              <a:extLst>
                <a:ext uri="{FF2B5EF4-FFF2-40B4-BE49-F238E27FC236}">
                  <a16:creationId xmlns:a16="http://schemas.microsoft.com/office/drawing/2014/main" id="{D75853ED-B05B-4FDB-AA63-33D4058BE16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flipH="1">
              <a:off x="1703790" y="1744037"/>
              <a:ext cx="618908" cy="618908"/>
            </a:xfrm>
            <a:prstGeom prst="rect">
              <a:avLst/>
            </a:prstGeom>
          </p:spPr>
        </p:pic>
        <p:pic>
          <p:nvPicPr>
            <p:cNvPr id="29" name="Picture 28">
              <a:extLst>
                <a:ext uri="{FF2B5EF4-FFF2-40B4-BE49-F238E27FC236}">
                  <a16:creationId xmlns:a16="http://schemas.microsoft.com/office/drawing/2014/main" id="{66A40F0C-E90B-DC5B-B633-3204E6E5651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flipH="1">
              <a:off x="5860410" y="5852743"/>
              <a:ext cx="673402" cy="673402"/>
            </a:xfrm>
            <a:prstGeom prst="rect">
              <a:avLst/>
            </a:prstGeom>
          </p:spPr>
        </p:pic>
        <p:pic>
          <p:nvPicPr>
            <p:cNvPr id="31" name="Picture 30">
              <a:extLst>
                <a:ext uri="{FF2B5EF4-FFF2-40B4-BE49-F238E27FC236}">
                  <a16:creationId xmlns:a16="http://schemas.microsoft.com/office/drawing/2014/main" id="{8A79FC06-F020-BEB4-38A3-0DE2F5D347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4289723" y="3549118"/>
              <a:ext cx="694811" cy="694811"/>
            </a:xfrm>
            <a:prstGeom prst="rect">
              <a:avLst/>
            </a:prstGeom>
          </p:spPr>
        </p:pic>
        <p:pic>
          <p:nvPicPr>
            <p:cNvPr id="33" name="Picture 32">
              <a:extLst>
                <a:ext uri="{FF2B5EF4-FFF2-40B4-BE49-F238E27FC236}">
                  <a16:creationId xmlns:a16="http://schemas.microsoft.com/office/drawing/2014/main" id="{6624FC51-B646-7763-60A8-BB3CBF4B91C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flipH="1">
              <a:off x="2566913" y="5759672"/>
              <a:ext cx="690919" cy="690919"/>
            </a:xfrm>
            <a:prstGeom prst="rect">
              <a:avLst/>
            </a:prstGeom>
          </p:spPr>
        </p:pic>
        <p:pic>
          <p:nvPicPr>
            <p:cNvPr id="35" name="Picture 34">
              <a:extLst>
                <a:ext uri="{FF2B5EF4-FFF2-40B4-BE49-F238E27FC236}">
                  <a16:creationId xmlns:a16="http://schemas.microsoft.com/office/drawing/2014/main" id="{866CFE66-D4C7-4EA1-A638-C2076F8536F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flipH="1">
              <a:off x="331263" y="5640699"/>
              <a:ext cx="589714" cy="589714"/>
            </a:xfrm>
            <a:prstGeom prst="rect">
              <a:avLst/>
            </a:prstGeom>
          </p:spPr>
        </p:pic>
        <p:pic>
          <p:nvPicPr>
            <p:cNvPr id="39" name="Picture 38">
              <a:extLst>
                <a:ext uri="{FF2B5EF4-FFF2-40B4-BE49-F238E27FC236}">
                  <a16:creationId xmlns:a16="http://schemas.microsoft.com/office/drawing/2014/main" id="{50EA4C50-8117-8444-FF36-6EE05F275C0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flipH="1">
              <a:off x="2845399" y="4797090"/>
              <a:ext cx="640316" cy="641289"/>
            </a:xfrm>
            <a:prstGeom prst="rect">
              <a:avLst/>
            </a:prstGeom>
          </p:spPr>
        </p:pic>
        <p:pic>
          <p:nvPicPr>
            <p:cNvPr id="41" name="Picture 40">
              <a:extLst>
                <a:ext uri="{FF2B5EF4-FFF2-40B4-BE49-F238E27FC236}">
                  <a16:creationId xmlns:a16="http://schemas.microsoft.com/office/drawing/2014/main" id="{F763D7E9-03F9-CEED-41AE-D854723DF38A}"/>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flipH="1">
              <a:off x="5412018" y="2322482"/>
              <a:ext cx="1242096" cy="1242096"/>
            </a:xfrm>
            <a:prstGeom prst="rect">
              <a:avLst/>
            </a:prstGeom>
          </p:spPr>
        </p:pic>
        <p:pic>
          <p:nvPicPr>
            <p:cNvPr id="47" name="Picture 46">
              <a:extLst>
                <a:ext uri="{FF2B5EF4-FFF2-40B4-BE49-F238E27FC236}">
                  <a16:creationId xmlns:a16="http://schemas.microsoft.com/office/drawing/2014/main" id="{C4C84597-2AF1-2B57-A999-105B9CAED3D7}"/>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flipH="1">
              <a:off x="3298264" y="3503157"/>
              <a:ext cx="551762" cy="551762"/>
            </a:xfrm>
            <a:prstGeom prst="rect">
              <a:avLst/>
            </a:prstGeom>
          </p:spPr>
        </p:pic>
        <p:pic>
          <p:nvPicPr>
            <p:cNvPr id="55" name="Picture 54">
              <a:extLst>
                <a:ext uri="{FF2B5EF4-FFF2-40B4-BE49-F238E27FC236}">
                  <a16:creationId xmlns:a16="http://schemas.microsoft.com/office/drawing/2014/main" id="{990D4790-5959-A782-CC88-AE10636DBFCE}"/>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flipH="1">
              <a:off x="4867636" y="4680018"/>
              <a:ext cx="1092885" cy="1092885"/>
            </a:xfrm>
            <a:prstGeom prst="rect">
              <a:avLst/>
            </a:prstGeom>
          </p:spPr>
        </p:pic>
        <p:pic>
          <p:nvPicPr>
            <p:cNvPr id="59" name="Picture 58">
              <a:extLst>
                <a:ext uri="{FF2B5EF4-FFF2-40B4-BE49-F238E27FC236}">
                  <a16:creationId xmlns:a16="http://schemas.microsoft.com/office/drawing/2014/main" id="{BEDD42A1-A1BB-5DD8-2EBB-FE511C98C04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flipH="1">
              <a:off x="368857" y="4879831"/>
              <a:ext cx="623773" cy="622800"/>
            </a:xfrm>
            <a:prstGeom prst="rect">
              <a:avLst/>
            </a:prstGeom>
          </p:spPr>
        </p:pic>
        <p:pic>
          <p:nvPicPr>
            <p:cNvPr id="65" name="Picture 64">
              <a:extLst>
                <a:ext uri="{FF2B5EF4-FFF2-40B4-BE49-F238E27FC236}">
                  <a16:creationId xmlns:a16="http://schemas.microsoft.com/office/drawing/2014/main" id="{FC7CAC97-2304-3C19-4075-CD9775A91DA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flipH="1">
              <a:off x="5751439" y="3323811"/>
              <a:ext cx="1296710" cy="1296710"/>
            </a:xfrm>
            <a:prstGeom prst="rect">
              <a:avLst/>
            </a:prstGeom>
          </p:spPr>
        </p:pic>
        <p:pic>
          <p:nvPicPr>
            <p:cNvPr id="79" name="Picture 78">
              <a:extLst>
                <a:ext uri="{FF2B5EF4-FFF2-40B4-BE49-F238E27FC236}">
                  <a16:creationId xmlns:a16="http://schemas.microsoft.com/office/drawing/2014/main" id="{2535F78B-96F4-EDAC-36C0-EC64E8DC511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flipH="1">
              <a:off x="4858489" y="5547963"/>
              <a:ext cx="745414" cy="744441"/>
            </a:xfrm>
            <a:prstGeom prst="rect">
              <a:avLst/>
            </a:prstGeom>
          </p:spPr>
        </p:pic>
        <p:pic>
          <p:nvPicPr>
            <p:cNvPr id="83" name="Picture 82">
              <a:extLst>
                <a:ext uri="{FF2B5EF4-FFF2-40B4-BE49-F238E27FC236}">
                  <a16:creationId xmlns:a16="http://schemas.microsoft.com/office/drawing/2014/main" id="{783E6B35-7694-666D-C726-37660932A09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flipH="1">
              <a:off x="1182893" y="3528118"/>
              <a:ext cx="683134" cy="683134"/>
            </a:xfrm>
            <a:prstGeom prst="rect">
              <a:avLst/>
            </a:prstGeom>
          </p:spPr>
        </p:pic>
        <p:pic>
          <p:nvPicPr>
            <p:cNvPr id="85" name="Picture 84">
              <a:extLst>
                <a:ext uri="{FF2B5EF4-FFF2-40B4-BE49-F238E27FC236}">
                  <a16:creationId xmlns:a16="http://schemas.microsoft.com/office/drawing/2014/main" id="{6A021BD9-3AFF-86EA-E505-E3BEDA10654A}"/>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flipH="1">
              <a:off x="4618053" y="2323826"/>
              <a:ext cx="1143928" cy="1145451"/>
            </a:xfrm>
            <a:prstGeom prst="rect">
              <a:avLst/>
            </a:prstGeom>
          </p:spPr>
        </p:pic>
        <p:pic>
          <p:nvPicPr>
            <p:cNvPr id="89" name="Picture 88">
              <a:extLst>
                <a:ext uri="{FF2B5EF4-FFF2-40B4-BE49-F238E27FC236}">
                  <a16:creationId xmlns:a16="http://schemas.microsoft.com/office/drawing/2014/main" id="{060AF0AD-15CB-94F8-8B1C-2B25682384DA}"/>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flipH="1">
              <a:off x="1674730" y="5738493"/>
              <a:ext cx="664644" cy="664644"/>
            </a:xfrm>
            <a:prstGeom prst="rect">
              <a:avLst/>
            </a:prstGeom>
          </p:spPr>
        </p:pic>
        <p:pic>
          <p:nvPicPr>
            <p:cNvPr id="91" name="Picture 90">
              <a:extLst>
                <a:ext uri="{FF2B5EF4-FFF2-40B4-BE49-F238E27FC236}">
                  <a16:creationId xmlns:a16="http://schemas.microsoft.com/office/drawing/2014/main" id="{C1AF8D72-2253-1292-20DE-BCD359B709F9}"/>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flipH="1">
              <a:off x="1870582" y="3205486"/>
              <a:ext cx="1514830" cy="1512853"/>
            </a:xfrm>
            <a:prstGeom prst="rect">
              <a:avLst/>
            </a:prstGeom>
          </p:spPr>
        </p:pic>
        <p:pic>
          <p:nvPicPr>
            <p:cNvPr id="93" name="Picture 92">
              <a:extLst>
                <a:ext uri="{FF2B5EF4-FFF2-40B4-BE49-F238E27FC236}">
                  <a16:creationId xmlns:a16="http://schemas.microsoft.com/office/drawing/2014/main" id="{BB6E27AF-4ED8-8B49-B164-5FFE6951189F}"/>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flipH="1">
              <a:off x="207659" y="3767728"/>
              <a:ext cx="843699" cy="843699"/>
            </a:xfrm>
            <a:prstGeom prst="rect">
              <a:avLst/>
            </a:prstGeom>
          </p:spPr>
        </p:pic>
        <p:pic>
          <p:nvPicPr>
            <p:cNvPr id="97" name="Picture 96">
              <a:extLst>
                <a:ext uri="{FF2B5EF4-FFF2-40B4-BE49-F238E27FC236}">
                  <a16:creationId xmlns:a16="http://schemas.microsoft.com/office/drawing/2014/main" id="{816626B9-41EB-C48E-187B-CAF23207D2E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flipH="1">
              <a:off x="3832904" y="2573702"/>
              <a:ext cx="557650" cy="557650"/>
            </a:xfrm>
            <a:prstGeom prst="rect">
              <a:avLst/>
            </a:prstGeom>
          </p:spPr>
        </p:pic>
        <p:pic>
          <p:nvPicPr>
            <p:cNvPr id="99" name="Picture 98">
              <a:extLst>
                <a:ext uri="{FF2B5EF4-FFF2-40B4-BE49-F238E27FC236}">
                  <a16:creationId xmlns:a16="http://schemas.microsoft.com/office/drawing/2014/main" id="{023649F6-8B0F-DFEC-B69D-350E2376F87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flipH="1">
              <a:off x="2478531" y="2322854"/>
              <a:ext cx="733736" cy="733736"/>
            </a:xfrm>
            <a:prstGeom prst="rect">
              <a:avLst/>
            </a:prstGeom>
          </p:spPr>
        </p:pic>
        <p:pic>
          <p:nvPicPr>
            <p:cNvPr id="103" name="Picture 102">
              <a:extLst>
                <a:ext uri="{FF2B5EF4-FFF2-40B4-BE49-F238E27FC236}">
                  <a16:creationId xmlns:a16="http://schemas.microsoft.com/office/drawing/2014/main" id="{0E778DD7-603E-1D6F-966E-AF7F6A56AA0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flipH="1">
              <a:off x="1631736" y="4511970"/>
              <a:ext cx="887490" cy="887490"/>
            </a:xfrm>
            <a:prstGeom prst="rect">
              <a:avLst/>
            </a:prstGeom>
          </p:spPr>
        </p:pic>
        <p:pic>
          <p:nvPicPr>
            <p:cNvPr id="105" name="Picture 104">
              <a:extLst>
                <a:ext uri="{FF2B5EF4-FFF2-40B4-BE49-F238E27FC236}">
                  <a16:creationId xmlns:a16="http://schemas.microsoft.com/office/drawing/2014/main" id="{9964F0EC-F237-119E-4782-D2D203273F9C}"/>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flipH="1">
              <a:off x="3542531" y="4089075"/>
              <a:ext cx="1296710" cy="1296710"/>
            </a:xfrm>
            <a:prstGeom prst="rect">
              <a:avLst/>
            </a:prstGeom>
          </p:spPr>
        </p:pic>
        <p:pic>
          <p:nvPicPr>
            <p:cNvPr id="107" name="Picture 106">
              <a:extLst>
                <a:ext uri="{FF2B5EF4-FFF2-40B4-BE49-F238E27FC236}">
                  <a16:creationId xmlns:a16="http://schemas.microsoft.com/office/drawing/2014/main" id="{E2543D91-2502-ACBA-1F9B-EBF24A68F135}"/>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flipH="1">
              <a:off x="3558295" y="5731851"/>
              <a:ext cx="887490" cy="887490"/>
            </a:xfrm>
            <a:prstGeom prst="rect">
              <a:avLst/>
            </a:prstGeom>
          </p:spPr>
        </p:pic>
        <p:pic>
          <p:nvPicPr>
            <p:cNvPr id="109" name="Picture 108">
              <a:extLst>
                <a:ext uri="{FF2B5EF4-FFF2-40B4-BE49-F238E27FC236}">
                  <a16:creationId xmlns:a16="http://schemas.microsoft.com/office/drawing/2014/main" id="{AAA46ABF-CC11-57A3-2FA7-45F9E3424A90}"/>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flipH="1">
              <a:off x="225142" y="2771835"/>
              <a:ext cx="887490" cy="887490"/>
            </a:xfrm>
            <a:prstGeom prst="rect">
              <a:avLst/>
            </a:prstGeom>
          </p:spPr>
        </p:pic>
      </p:grpSp>
      <p:cxnSp>
        <p:nvCxnSpPr>
          <p:cNvPr id="111" name="Straight Connector 110">
            <a:extLst>
              <a:ext uri="{FF2B5EF4-FFF2-40B4-BE49-F238E27FC236}">
                <a16:creationId xmlns:a16="http://schemas.microsoft.com/office/drawing/2014/main" id="{DAA6457D-69A0-1C04-4CDC-5CD6BD21FE64}"/>
              </a:ext>
            </a:extLst>
          </p:cNvPr>
          <p:cNvCxnSpPr/>
          <p:nvPr/>
        </p:nvCxnSpPr>
        <p:spPr>
          <a:xfrm>
            <a:off x="9781571" y="1403754"/>
            <a:ext cx="0" cy="4487584"/>
          </a:xfrm>
          <a:prstGeom prst="line">
            <a:avLst/>
          </a:prstGeom>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242C9564-27F1-1EEE-AAC6-A311699A4082}"/>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0478219" y="4164151"/>
            <a:ext cx="1297702" cy="1296045"/>
          </a:xfrm>
          <a:prstGeom prst="rect">
            <a:avLst/>
          </a:prstGeom>
        </p:spPr>
      </p:pic>
      <p:pic>
        <p:nvPicPr>
          <p:cNvPr id="115" name="Picture 114">
            <a:extLst>
              <a:ext uri="{FF2B5EF4-FFF2-40B4-BE49-F238E27FC236}">
                <a16:creationId xmlns:a16="http://schemas.microsoft.com/office/drawing/2014/main" id="{537CD435-C5A8-8DAB-8410-420AF1329F48}"/>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0503099" y="5460196"/>
            <a:ext cx="1110310" cy="1110310"/>
          </a:xfrm>
          <a:prstGeom prst="rect">
            <a:avLst/>
          </a:prstGeom>
        </p:spPr>
      </p:pic>
      <p:pic>
        <p:nvPicPr>
          <p:cNvPr id="119" name="Picture 118">
            <a:extLst>
              <a:ext uri="{FF2B5EF4-FFF2-40B4-BE49-F238E27FC236}">
                <a16:creationId xmlns:a16="http://schemas.microsoft.com/office/drawing/2014/main" id="{EEC8876A-7196-00C1-CDC0-79FAC9BDA328}"/>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0327379" y="1627765"/>
            <a:ext cx="1509237" cy="915410"/>
          </a:xfrm>
          <a:prstGeom prst="rect">
            <a:avLst/>
          </a:prstGeom>
        </p:spPr>
      </p:pic>
      <p:pic>
        <p:nvPicPr>
          <p:cNvPr id="121" name="Picture 120">
            <a:extLst>
              <a:ext uri="{FF2B5EF4-FFF2-40B4-BE49-F238E27FC236}">
                <a16:creationId xmlns:a16="http://schemas.microsoft.com/office/drawing/2014/main" id="{2BFEF8BA-F732-4F59-8DB2-4243F60A5107}"/>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0628286" y="146179"/>
            <a:ext cx="1121059" cy="1121059"/>
          </a:xfrm>
          <a:prstGeom prst="rect">
            <a:avLst/>
          </a:prstGeom>
        </p:spPr>
      </p:pic>
      <p:pic>
        <p:nvPicPr>
          <p:cNvPr id="125" name="Picture 124">
            <a:extLst>
              <a:ext uri="{FF2B5EF4-FFF2-40B4-BE49-F238E27FC236}">
                <a16:creationId xmlns:a16="http://schemas.microsoft.com/office/drawing/2014/main" id="{FD4288F5-B8E0-72E9-B0B3-389F7263B84E}"/>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0357528" y="2745563"/>
            <a:ext cx="1297702" cy="1295646"/>
          </a:xfrm>
          <a:prstGeom prst="rect">
            <a:avLst/>
          </a:prstGeom>
        </p:spPr>
      </p:pic>
      <p:sp>
        <p:nvSpPr>
          <p:cNvPr id="126" name="TextBox 125">
            <a:extLst>
              <a:ext uri="{FF2B5EF4-FFF2-40B4-BE49-F238E27FC236}">
                <a16:creationId xmlns:a16="http://schemas.microsoft.com/office/drawing/2014/main" id="{A2116771-68BF-8FF7-CA5F-D16ED76B3F7F}"/>
              </a:ext>
            </a:extLst>
          </p:cNvPr>
          <p:cNvSpPr txBox="1"/>
          <p:nvPr/>
        </p:nvSpPr>
        <p:spPr>
          <a:xfrm>
            <a:off x="8728025" y="1343091"/>
            <a:ext cx="105354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de-DE" b="1" dirty="0">
                <a:latin typeface="Candara" panose="020E0502030303020204" pitchFamily="34" charset="0"/>
              </a:rPr>
              <a:t>Training</a:t>
            </a:r>
            <a:endParaRPr lang="en-US" b="1" dirty="0">
              <a:latin typeface="Candara" panose="020E0502030303020204" pitchFamily="34" charset="0"/>
            </a:endParaRPr>
          </a:p>
        </p:txBody>
      </p:sp>
      <p:sp>
        <p:nvSpPr>
          <p:cNvPr id="127" name="TextBox 126">
            <a:extLst>
              <a:ext uri="{FF2B5EF4-FFF2-40B4-BE49-F238E27FC236}">
                <a16:creationId xmlns:a16="http://schemas.microsoft.com/office/drawing/2014/main" id="{2CF072C5-3E21-8BC9-294F-8642E5B0B953}"/>
              </a:ext>
            </a:extLst>
          </p:cNvPr>
          <p:cNvSpPr txBox="1"/>
          <p:nvPr/>
        </p:nvSpPr>
        <p:spPr>
          <a:xfrm>
            <a:off x="9781571" y="5530954"/>
            <a:ext cx="679580" cy="369332"/>
          </a:xfrm>
          <a:prstGeom prst="rect">
            <a:avLst/>
          </a:prstGeom>
          <a:solidFill>
            <a:schemeClr val="tx1">
              <a:lumMod val="50000"/>
              <a:lumOff val="50000"/>
            </a:schemeClr>
          </a:solidFill>
        </p:spPr>
        <p:txBody>
          <a:bodyPr wrap="square" rtlCol="0">
            <a:spAutoFit/>
          </a:bodyPr>
          <a:lstStyle/>
          <a:p>
            <a:r>
              <a:rPr lang="de-DE" b="1" dirty="0">
                <a:solidFill>
                  <a:schemeClr val="bg1"/>
                </a:solidFill>
                <a:latin typeface="Candara" panose="020E0502030303020204" pitchFamily="34" charset="0"/>
              </a:rPr>
              <a:t>Test</a:t>
            </a:r>
            <a:endParaRPr lang="en-US" b="1" dirty="0">
              <a:solidFill>
                <a:schemeClr val="bg1"/>
              </a:solidFill>
              <a:latin typeface="Candara" panose="020E0502030303020204" pitchFamily="34" charset="0"/>
            </a:endParaRPr>
          </a:p>
        </p:txBody>
      </p:sp>
      <p:sp>
        <p:nvSpPr>
          <p:cNvPr id="128" name="TextBox 127">
            <a:extLst>
              <a:ext uri="{FF2B5EF4-FFF2-40B4-BE49-F238E27FC236}">
                <a16:creationId xmlns:a16="http://schemas.microsoft.com/office/drawing/2014/main" id="{0DB1F744-9F35-0514-CD9A-D3D4FA9985FD}"/>
              </a:ext>
            </a:extLst>
          </p:cNvPr>
          <p:cNvSpPr txBox="1"/>
          <p:nvPr/>
        </p:nvSpPr>
        <p:spPr>
          <a:xfrm>
            <a:off x="8678617" y="1755016"/>
            <a:ext cx="1170932" cy="276999"/>
          </a:xfrm>
          <a:prstGeom prst="rect">
            <a:avLst/>
          </a:prstGeom>
          <a:noFill/>
        </p:spPr>
        <p:txBody>
          <a:bodyPr wrap="square" rtlCol="0">
            <a:spAutoFit/>
          </a:bodyPr>
          <a:lstStyle/>
          <a:p>
            <a:r>
              <a:rPr lang="de-DE" sz="1200" dirty="0">
                <a:latin typeface="Candara" panose="020E0502030303020204" pitchFamily="34" charset="0"/>
              </a:rPr>
              <a:t>50 </a:t>
            </a:r>
            <a:r>
              <a:rPr lang="de-DE" sz="1200" dirty="0" err="1">
                <a:latin typeface="Candara" panose="020E0502030303020204" pitchFamily="34" charset="0"/>
              </a:rPr>
              <a:t>point</a:t>
            </a:r>
            <a:r>
              <a:rPr lang="de-DE" sz="1200" dirty="0">
                <a:latin typeface="Candara" panose="020E0502030303020204" pitchFamily="34" charset="0"/>
              </a:rPr>
              <a:t> </a:t>
            </a:r>
            <a:r>
              <a:rPr lang="de-DE" sz="1200" dirty="0" err="1">
                <a:latin typeface="Candara" panose="020E0502030303020204" pitchFamily="34" charset="0"/>
              </a:rPr>
              <a:t>clouds</a:t>
            </a:r>
            <a:endParaRPr lang="en-US" sz="1200" dirty="0">
              <a:latin typeface="Candara" panose="020E0502030303020204" pitchFamily="34" charset="0"/>
            </a:endParaRPr>
          </a:p>
        </p:txBody>
      </p:sp>
      <p:sp>
        <p:nvSpPr>
          <p:cNvPr id="129" name="TextBox 128">
            <a:extLst>
              <a:ext uri="{FF2B5EF4-FFF2-40B4-BE49-F238E27FC236}">
                <a16:creationId xmlns:a16="http://schemas.microsoft.com/office/drawing/2014/main" id="{78A8C9A7-0E08-A006-0EA9-91F677B65C40}"/>
              </a:ext>
            </a:extLst>
          </p:cNvPr>
          <p:cNvSpPr txBox="1"/>
          <p:nvPr/>
        </p:nvSpPr>
        <p:spPr>
          <a:xfrm>
            <a:off x="9741913" y="5198966"/>
            <a:ext cx="1170932" cy="276999"/>
          </a:xfrm>
          <a:prstGeom prst="rect">
            <a:avLst/>
          </a:prstGeom>
          <a:noFill/>
        </p:spPr>
        <p:txBody>
          <a:bodyPr wrap="square" rtlCol="0">
            <a:spAutoFit/>
          </a:bodyPr>
          <a:lstStyle/>
          <a:p>
            <a:r>
              <a:rPr lang="de-DE" sz="1200" dirty="0">
                <a:latin typeface="Candara" panose="020E0502030303020204" pitchFamily="34" charset="0"/>
              </a:rPr>
              <a:t>5 </a:t>
            </a:r>
            <a:r>
              <a:rPr lang="de-DE" sz="1200" dirty="0" err="1">
                <a:latin typeface="Candara" panose="020E0502030303020204" pitchFamily="34" charset="0"/>
              </a:rPr>
              <a:t>point</a:t>
            </a:r>
            <a:r>
              <a:rPr lang="de-DE" sz="1200" dirty="0">
                <a:latin typeface="Candara" panose="020E0502030303020204" pitchFamily="34" charset="0"/>
              </a:rPr>
              <a:t> </a:t>
            </a:r>
            <a:r>
              <a:rPr lang="de-DE" sz="1200" dirty="0" err="1">
                <a:latin typeface="Candara" panose="020E0502030303020204" pitchFamily="34" charset="0"/>
              </a:rPr>
              <a:t>clouds</a:t>
            </a:r>
            <a:endParaRPr lang="en-US" sz="1200" dirty="0">
              <a:latin typeface="Candara" panose="020E0502030303020204" pitchFamily="34" charset="0"/>
            </a:endParaRPr>
          </a:p>
        </p:txBody>
      </p:sp>
    </p:spTree>
    <p:extLst>
      <p:ext uri="{BB962C8B-B14F-4D97-AF65-F5344CB8AC3E}">
        <p14:creationId xmlns:p14="http://schemas.microsoft.com/office/powerpoint/2010/main" val="340682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D76B7E-F4E6-5FF1-EA0C-0E74CCF559FC}"/>
              </a:ext>
            </a:extLst>
          </p:cNvPr>
          <p:cNvPicPr>
            <a:picLocks noChangeAspect="1"/>
          </p:cNvPicPr>
          <p:nvPr/>
        </p:nvPicPr>
        <p:blipFill>
          <a:blip r:embed="rId3"/>
          <a:stretch>
            <a:fillRect/>
          </a:stretch>
        </p:blipFill>
        <p:spPr>
          <a:xfrm>
            <a:off x="0" y="87421"/>
            <a:ext cx="12192000" cy="6875480"/>
          </a:xfrm>
          <a:prstGeom prst="rect">
            <a:avLst/>
          </a:prstGeom>
        </p:spPr>
      </p:pic>
      <p:sp>
        <p:nvSpPr>
          <p:cNvPr id="9" name="TextBox 8">
            <a:extLst>
              <a:ext uri="{FF2B5EF4-FFF2-40B4-BE49-F238E27FC236}">
                <a16:creationId xmlns:a16="http://schemas.microsoft.com/office/drawing/2014/main" id="{A896FAAF-CDB3-60F3-0075-32BB7519B85E}"/>
              </a:ext>
            </a:extLst>
          </p:cNvPr>
          <p:cNvSpPr txBox="1"/>
          <p:nvPr/>
        </p:nvSpPr>
        <p:spPr>
          <a:xfrm>
            <a:off x="206973" y="6063403"/>
            <a:ext cx="2214877" cy="523220"/>
          </a:xfrm>
          <a:prstGeom prst="rect">
            <a:avLst/>
          </a:prstGeom>
          <a:noFill/>
        </p:spPr>
        <p:txBody>
          <a:bodyPr wrap="square" rtlCol="0">
            <a:spAutoFit/>
          </a:bodyPr>
          <a:lstStyle/>
          <a:p>
            <a:r>
              <a:rPr lang="en-US" sz="2800" b="1" dirty="0">
                <a:solidFill>
                  <a:schemeClr val="bg1"/>
                </a:solidFill>
                <a:latin typeface="Candara" panose="020E0502030303020204" pitchFamily="34" charset="0"/>
              </a:rPr>
              <a:t>Unity Scene</a:t>
            </a:r>
          </a:p>
        </p:txBody>
      </p:sp>
      <p:sp>
        <p:nvSpPr>
          <p:cNvPr id="11" name="TextBox 10">
            <a:extLst>
              <a:ext uri="{FF2B5EF4-FFF2-40B4-BE49-F238E27FC236}">
                <a16:creationId xmlns:a16="http://schemas.microsoft.com/office/drawing/2014/main" id="{D9871F45-35C0-76E5-75A3-FB8E5846EF5D}"/>
              </a:ext>
            </a:extLst>
          </p:cNvPr>
          <p:cNvSpPr txBox="1"/>
          <p:nvPr/>
        </p:nvSpPr>
        <p:spPr>
          <a:xfrm>
            <a:off x="10385132" y="6600564"/>
            <a:ext cx="1596912" cy="369332"/>
          </a:xfrm>
          <a:prstGeom prst="rect">
            <a:avLst/>
          </a:prstGeom>
          <a:noFill/>
        </p:spPr>
        <p:txBody>
          <a:bodyPr wrap="none" rtlCol="0">
            <a:spAutoFit/>
          </a:bodyPr>
          <a:lstStyle/>
          <a:p>
            <a:r>
              <a:rPr lang="en-US" b="1" dirty="0">
                <a:solidFill>
                  <a:schemeClr val="bg1"/>
                </a:solidFill>
                <a:latin typeface="Candara" panose="020E0502030303020204" pitchFamily="34" charset="0"/>
              </a:rPr>
              <a:t>Depth Camera</a:t>
            </a:r>
          </a:p>
        </p:txBody>
      </p:sp>
      <p:sp>
        <p:nvSpPr>
          <p:cNvPr id="12" name="TextBox 11">
            <a:extLst>
              <a:ext uri="{FF2B5EF4-FFF2-40B4-BE49-F238E27FC236}">
                <a16:creationId xmlns:a16="http://schemas.microsoft.com/office/drawing/2014/main" id="{53A2374C-2674-E72C-116B-C9F4933F6D81}"/>
              </a:ext>
            </a:extLst>
          </p:cNvPr>
          <p:cNvSpPr txBox="1"/>
          <p:nvPr/>
        </p:nvSpPr>
        <p:spPr>
          <a:xfrm>
            <a:off x="6301693" y="3155834"/>
            <a:ext cx="803195" cy="369332"/>
          </a:xfrm>
          <a:prstGeom prst="rect">
            <a:avLst/>
          </a:prstGeom>
          <a:noFill/>
        </p:spPr>
        <p:txBody>
          <a:bodyPr wrap="square" rtlCol="0">
            <a:spAutoFit/>
          </a:bodyPr>
          <a:lstStyle/>
          <a:p>
            <a:r>
              <a:rPr lang="de-DE" b="1" dirty="0">
                <a:solidFill>
                  <a:schemeClr val="bg1"/>
                </a:solidFill>
                <a:latin typeface="Candara" panose="020E0502030303020204" pitchFamily="34" charset="0"/>
              </a:rPr>
              <a:t>L</a:t>
            </a:r>
            <a:r>
              <a:rPr lang="en-US" b="1" dirty="0" err="1">
                <a:solidFill>
                  <a:schemeClr val="bg1"/>
                </a:solidFill>
                <a:latin typeface="Candara" panose="020E0502030303020204" pitchFamily="34" charset="0"/>
              </a:rPr>
              <a:t>ight</a:t>
            </a:r>
            <a:endParaRPr lang="en-US" b="1" dirty="0">
              <a:solidFill>
                <a:schemeClr val="bg1"/>
              </a:solidFill>
              <a:latin typeface="Candara" panose="020E0502030303020204" pitchFamily="34" charset="0"/>
            </a:endParaRPr>
          </a:p>
        </p:txBody>
      </p:sp>
      <p:sp>
        <p:nvSpPr>
          <p:cNvPr id="13" name="TextBox 12">
            <a:extLst>
              <a:ext uri="{FF2B5EF4-FFF2-40B4-BE49-F238E27FC236}">
                <a16:creationId xmlns:a16="http://schemas.microsoft.com/office/drawing/2014/main" id="{6FADE3A4-B757-27D7-2069-9675F5D82D70}"/>
              </a:ext>
            </a:extLst>
          </p:cNvPr>
          <p:cNvSpPr txBox="1"/>
          <p:nvPr/>
        </p:nvSpPr>
        <p:spPr>
          <a:xfrm>
            <a:off x="2845648" y="2321944"/>
            <a:ext cx="835485" cy="369332"/>
          </a:xfrm>
          <a:prstGeom prst="rect">
            <a:avLst/>
          </a:prstGeom>
          <a:noFill/>
        </p:spPr>
        <p:txBody>
          <a:bodyPr wrap="none" rtlCol="0">
            <a:spAutoFit/>
          </a:bodyPr>
          <a:lstStyle/>
          <a:p>
            <a:r>
              <a:rPr lang="de-DE" b="1" dirty="0" err="1">
                <a:solidFill>
                  <a:schemeClr val="bg1"/>
                </a:solidFill>
                <a:latin typeface="Candara" panose="020E0502030303020204" pitchFamily="34" charset="0"/>
              </a:rPr>
              <a:t>Object</a:t>
            </a:r>
            <a:endParaRPr lang="en-US" b="1" dirty="0">
              <a:solidFill>
                <a:schemeClr val="bg1"/>
              </a:solidFill>
              <a:latin typeface="Candara" panose="020E0502030303020204" pitchFamily="34" charset="0"/>
            </a:endParaRPr>
          </a:p>
        </p:txBody>
      </p:sp>
      <p:grpSp>
        <p:nvGrpSpPr>
          <p:cNvPr id="14" name="Group 13">
            <a:extLst>
              <a:ext uri="{FF2B5EF4-FFF2-40B4-BE49-F238E27FC236}">
                <a16:creationId xmlns:a16="http://schemas.microsoft.com/office/drawing/2014/main" id="{192259D8-CCCF-F36E-B799-696720BF0193}"/>
              </a:ext>
            </a:extLst>
          </p:cNvPr>
          <p:cNvGrpSpPr/>
          <p:nvPr/>
        </p:nvGrpSpPr>
        <p:grpSpPr>
          <a:xfrm>
            <a:off x="9849565" y="166066"/>
            <a:ext cx="2132479" cy="1937054"/>
            <a:chOff x="98657" y="4868094"/>
            <a:chExt cx="2132479" cy="1937054"/>
          </a:xfrm>
        </p:grpSpPr>
        <p:pic>
          <p:nvPicPr>
            <p:cNvPr id="6" name="Picture 5">
              <a:extLst>
                <a:ext uri="{FF2B5EF4-FFF2-40B4-BE49-F238E27FC236}">
                  <a16:creationId xmlns:a16="http://schemas.microsoft.com/office/drawing/2014/main" id="{57C55611-23FB-EAC9-931A-938CBBFA2E26}"/>
                </a:ext>
              </a:extLst>
            </p:cNvPr>
            <p:cNvPicPr>
              <a:picLocks noChangeAspect="1"/>
            </p:cNvPicPr>
            <p:nvPr/>
          </p:nvPicPr>
          <p:blipFill rotWithShape="1">
            <a:blip r:embed="rId4"/>
            <a:srcRect l="29247" t="52500" r="30107" b="7487"/>
            <a:stretch/>
          </p:blipFill>
          <p:spPr>
            <a:xfrm>
              <a:off x="98657" y="4868094"/>
              <a:ext cx="2132479" cy="1937054"/>
            </a:xfrm>
            <a:prstGeom prst="rect">
              <a:avLst/>
            </a:prstGeom>
            <a:ln>
              <a:solidFill>
                <a:srgbClr val="FF0000"/>
              </a:solidFill>
            </a:ln>
          </p:spPr>
        </p:pic>
        <p:sp>
          <p:nvSpPr>
            <p:cNvPr id="10" name="TextBox 9">
              <a:extLst>
                <a:ext uri="{FF2B5EF4-FFF2-40B4-BE49-F238E27FC236}">
                  <a16:creationId xmlns:a16="http://schemas.microsoft.com/office/drawing/2014/main" id="{1BAD9051-069C-60F2-7BE1-85140DB328B0}"/>
                </a:ext>
              </a:extLst>
            </p:cNvPr>
            <p:cNvSpPr txBox="1"/>
            <p:nvPr/>
          </p:nvSpPr>
          <p:spPr>
            <a:xfrm>
              <a:off x="248476" y="4943002"/>
              <a:ext cx="1794081" cy="369332"/>
            </a:xfrm>
            <a:prstGeom prst="rect">
              <a:avLst/>
            </a:prstGeom>
            <a:noFill/>
          </p:spPr>
          <p:txBody>
            <a:bodyPr wrap="none" rtlCol="0">
              <a:spAutoFit/>
            </a:bodyPr>
            <a:lstStyle/>
            <a:p>
              <a:r>
                <a:rPr lang="en-US" b="1" dirty="0">
                  <a:solidFill>
                    <a:schemeClr val="bg1"/>
                  </a:solidFill>
                  <a:latin typeface="Candara" panose="020E0502030303020204" pitchFamily="34" charset="0"/>
                </a:rPr>
                <a:t>Camera Preview</a:t>
              </a:r>
            </a:p>
          </p:txBody>
        </p:sp>
      </p:grpSp>
      <p:pic>
        <p:nvPicPr>
          <p:cNvPr id="2" name="Picture 1">
            <a:extLst>
              <a:ext uri="{FF2B5EF4-FFF2-40B4-BE49-F238E27FC236}">
                <a16:creationId xmlns:a16="http://schemas.microsoft.com/office/drawing/2014/main" id="{24FF70CA-A141-FEF4-3913-07864EAD6B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589542" y="669372"/>
            <a:ext cx="1102582" cy="1102582"/>
          </a:xfrm>
          <a:prstGeom prst="rect">
            <a:avLst/>
          </a:prstGeom>
          <a:ln>
            <a:solidFill>
              <a:schemeClr val="accent6"/>
            </a:solidFill>
          </a:ln>
        </p:spPr>
      </p:pic>
      <p:pic>
        <p:nvPicPr>
          <p:cNvPr id="3" name="Picture 2">
            <a:extLst>
              <a:ext uri="{FF2B5EF4-FFF2-40B4-BE49-F238E27FC236}">
                <a16:creationId xmlns:a16="http://schemas.microsoft.com/office/drawing/2014/main" id="{8FF34ABB-3B83-0FE5-0E49-8B7A183F0B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29518" y="669372"/>
            <a:ext cx="1102582" cy="1102582"/>
          </a:xfrm>
          <a:prstGeom prst="rect">
            <a:avLst/>
          </a:prstGeom>
          <a:ln>
            <a:solidFill>
              <a:schemeClr val="accent6"/>
            </a:solidFill>
          </a:ln>
        </p:spPr>
      </p:pic>
      <p:pic>
        <p:nvPicPr>
          <p:cNvPr id="5" name="Picture 4">
            <a:extLst>
              <a:ext uri="{FF2B5EF4-FFF2-40B4-BE49-F238E27FC236}">
                <a16:creationId xmlns:a16="http://schemas.microsoft.com/office/drawing/2014/main" id="{58636171-9737-C897-0254-26B2DD84B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096000" y="660326"/>
            <a:ext cx="1102581" cy="1102581"/>
          </a:xfrm>
          <a:prstGeom prst="rect">
            <a:avLst/>
          </a:prstGeom>
          <a:ln>
            <a:solidFill>
              <a:schemeClr val="accent6"/>
            </a:solidFill>
          </a:ln>
        </p:spPr>
      </p:pic>
      <p:sp>
        <p:nvSpPr>
          <p:cNvPr id="7" name="TextBox 6">
            <a:extLst>
              <a:ext uri="{FF2B5EF4-FFF2-40B4-BE49-F238E27FC236}">
                <a16:creationId xmlns:a16="http://schemas.microsoft.com/office/drawing/2014/main" id="{2A09226A-9DD1-F20A-198B-3BACBD856478}"/>
              </a:ext>
            </a:extLst>
          </p:cNvPr>
          <p:cNvSpPr txBox="1"/>
          <p:nvPr/>
        </p:nvSpPr>
        <p:spPr>
          <a:xfrm>
            <a:off x="6245692" y="279669"/>
            <a:ext cx="803195" cy="369332"/>
          </a:xfrm>
          <a:prstGeom prst="rect">
            <a:avLst/>
          </a:prstGeom>
          <a:noFill/>
        </p:spPr>
        <p:txBody>
          <a:bodyPr wrap="square" rtlCol="0">
            <a:spAutoFit/>
          </a:bodyPr>
          <a:lstStyle/>
          <a:p>
            <a:r>
              <a:rPr lang="de-DE" b="1" dirty="0">
                <a:solidFill>
                  <a:schemeClr val="bg1"/>
                </a:solidFill>
                <a:latin typeface="Candara" panose="020E0502030303020204" pitchFamily="34" charset="0"/>
              </a:rPr>
              <a:t>Image</a:t>
            </a:r>
            <a:endParaRPr lang="en-US" b="1" dirty="0">
              <a:solidFill>
                <a:schemeClr val="bg1"/>
              </a:solidFill>
              <a:latin typeface="Candara" panose="020E0502030303020204" pitchFamily="34" charset="0"/>
            </a:endParaRPr>
          </a:p>
        </p:txBody>
      </p:sp>
      <p:sp>
        <p:nvSpPr>
          <p:cNvPr id="15" name="TextBox 14">
            <a:extLst>
              <a:ext uri="{FF2B5EF4-FFF2-40B4-BE49-F238E27FC236}">
                <a16:creationId xmlns:a16="http://schemas.microsoft.com/office/drawing/2014/main" id="{58452FC9-F232-8ACE-858B-426390A539DE}"/>
              </a:ext>
            </a:extLst>
          </p:cNvPr>
          <p:cNvSpPr txBox="1"/>
          <p:nvPr/>
        </p:nvSpPr>
        <p:spPr>
          <a:xfrm>
            <a:off x="8432100" y="300040"/>
            <a:ext cx="1567283" cy="369332"/>
          </a:xfrm>
          <a:prstGeom prst="rect">
            <a:avLst/>
          </a:prstGeom>
          <a:noFill/>
        </p:spPr>
        <p:txBody>
          <a:bodyPr wrap="square" rtlCol="0">
            <a:spAutoFit/>
          </a:bodyPr>
          <a:lstStyle/>
          <a:p>
            <a:r>
              <a:rPr lang="en-US" b="1" dirty="0">
                <a:solidFill>
                  <a:schemeClr val="bg1"/>
                </a:solidFill>
                <a:latin typeface="Candara" panose="020E0502030303020204" pitchFamily="34" charset="0"/>
              </a:rPr>
              <a:t>Normal Map</a:t>
            </a:r>
          </a:p>
        </p:txBody>
      </p:sp>
      <p:sp>
        <p:nvSpPr>
          <p:cNvPr id="16" name="TextBox 15">
            <a:extLst>
              <a:ext uri="{FF2B5EF4-FFF2-40B4-BE49-F238E27FC236}">
                <a16:creationId xmlns:a16="http://schemas.microsoft.com/office/drawing/2014/main" id="{751F4AA3-A244-0263-D75B-B0E5D9BDD355}"/>
              </a:ext>
            </a:extLst>
          </p:cNvPr>
          <p:cNvSpPr txBox="1"/>
          <p:nvPr/>
        </p:nvSpPr>
        <p:spPr>
          <a:xfrm>
            <a:off x="7222789" y="307398"/>
            <a:ext cx="1316041" cy="369332"/>
          </a:xfrm>
          <a:prstGeom prst="rect">
            <a:avLst/>
          </a:prstGeom>
          <a:noFill/>
        </p:spPr>
        <p:txBody>
          <a:bodyPr wrap="square" rtlCol="0">
            <a:spAutoFit/>
          </a:bodyPr>
          <a:lstStyle/>
          <a:p>
            <a:r>
              <a:rPr lang="de-DE" b="1" dirty="0">
                <a:solidFill>
                  <a:schemeClr val="bg1"/>
                </a:solidFill>
                <a:latin typeface="Candara" panose="020E0502030303020204" pitchFamily="34" charset="0"/>
              </a:rPr>
              <a:t>Depth </a:t>
            </a:r>
            <a:r>
              <a:rPr lang="de-DE" b="1" dirty="0" err="1">
                <a:solidFill>
                  <a:schemeClr val="bg1"/>
                </a:solidFill>
                <a:latin typeface="Candara" panose="020E0502030303020204" pitchFamily="34" charset="0"/>
              </a:rPr>
              <a:t>Map</a:t>
            </a:r>
            <a:endParaRPr lang="en-US"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114563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F31137-8CA7-3247-48EB-8A0468AA7F25}"/>
              </a:ext>
            </a:extLst>
          </p:cNvPr>
          <p:cNvPicPr>
            <a:picLocks noChangeAspect="1"/>
          </p:cNvPicPr>
          <p:nvPr/>
        </p:nvPicPr>
        <p:blipFill>
          <a:blip r:embed="rId3"/>
          <a:stretch>
            <a:fillRect/>
          </a:stretch>
        </p:blipFill>
        <p:spPr>
          <a:xfrm>
            <a:off x="489755" y="1893011"/>
            <a:ext cx="11212490" cy="3458058"/>
          </a:xfrm>
          <a:prstGeom prst="rect">
            <a:avLst/>
          </a:prstGeom>
        </p:spPr>
      </p:pic>
      <p:sp>
        <p:nvSpPr>
          <p:cNvPr id="6" name="TextBox 5">
            <a:extLst>
              <a:ext uri="{FF2B5EF4-FFF2-40B4-BE49-F238E27FC236}">
                <a16:creationId xmlns:a16="http://schemas.microsoft.com/office/drawing/2014/main" id="{4A24220F-8A1D-C1B0-DEB4-648F14DB0B91}"/>
              </a:ext>
            </a:extLst>
          </p:cNvPr>
          <p:cNvSpPr txBox="1"/>
          <p:nvPr/>
        </p:nvSpPr>
        <p:spPr>
          <a:xfrm>
            <a:off x="513083" y="640890"/>
            <a:ext cx="2231701" cy="523220"/>
          </a:xfrm>
          <a:prstGeom prst="rect">
            <a:avLst/>
          </a:prstGeom>
          <a:noFill/>
        </p:spPr>
        <p:txBody>
          <a:bodyPr wrap="none" rtlCol="0">
            <a:spAutoFit/>
          </a:bodyPr>
          <a:lstStyle/>
          <a:p>
            <a:r>
              <a:rPr lang="en-US" sz="2800" b="1" dirty="0">
                <a:latin typeface="Candara" panose="020E0502030303020204" pitchFamily="34" charset="0"/>
              </a:rPr>
              <a:t>Adding Noise</a:t>
            </a:r>
          </a:p>
        </p:txBody>
      </p:sp>
    </p:spTree>
    <p:extLst>
      <p:ext uri="{BB962C8B-B14F-4D97-AF65-F5344CB8AC3E}">
        <p14:creationId xmlns:p14="http://schemas.microsoft.com/office/powerpoint/2010/main" val="183662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D4779F61-0645-AF5A-9830-F4156BC985FB}"/>
              </a:ext>
            </a:extLst>
          </p:cNvPr>
          <p:cNvGrpSpPr/>
          <p:nvPr/>
        </p:nvGrpSpPr>
        <p:grpSpPr>
          <a:xfrm>
            <a:off x="6880993" y="844733"/>
            <a:ext cx="5030307" cy="4145301"/>
            <a:chOff x="6797866" y="1307871"/>
            <a:chExt cx="5030307" cy="4145301"/>
          </a:xfrm>
        </p:grpSpPr>
        <p:pic>
          <p:nvPicPr>
            <p:cNvPr id="2" name="Picture 1">
              <a:extLst>
                <a:ext uri="{FF2B5EF4-FFF2-40B4-BE49-F238E27FC236}">
                  <a16:creationId xmlns:a16="http://schemas.microsoft.com/office/drawing/2014/main" id="{1925DCFF-E83C-4107-8D38-CFFF30804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763" y="1704557"/>
              <a:ext cx="1144410" cy="1144410"/>
            </a:xfrm>
            <a:prstGeom prst="rect">
              <a:avLst/>
            </a:prstGeom>
          </p:spPr>
        </p:pic>
        <p:pic>
          <p:nvPicPr>
            <p:cNvPr id="3" name="Picture 2">
              <a:extLst>
                <a:ext uri="{FF2B5EF4-FFF2-40B4-BE49-F238E27FC236}">
                  <a16:creationId xmlns:a16="http://schemas.microsoft.com/office/drawing/2014/main" id="{316BC2A6-E744-33C3-97B9-964CFAD52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290" y="1713603"/>
              <a:ext cx="1102581" cy="1102581"/>
            </a:xfrm>
            <a:prstGeom prst="rect">
              <a:avLst/>
            </a:prstGeom>
          </p:spPr>
        </p:pic>
        <p:pic>
          <p:nvPicPr>
            <p:cNvPr id="4" name="Picture 3">
              <a:extLst>
                <a:ext uri="{FF2B5EF4-FFF2-40B4-BE49-F238E27FC236}">
                  <a16:creationId xmlns:a16="http://schemas.microsoft.com/office/drawing/2014/main" id="{00041BCE-48D2-B241-88F1-6DF74A8EF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1963" y="1677204"/>
              <a:ext cx="1144410" cy="1144410"/>
            </a:xfrm>
            <a:prstGeom prst="rect">
              <a:avLst/>
            </a:prstGeom>
          </p:spPr>
        </p:pic>
        <p:pic>
          <p:nvPicPr>
            <p:cNvPr id="5" name="Picture 4">
              <a:extLst>
                <a:ext uri="{FF2B5EF4-FFF2-40B4-BE49-F238E27FC236}">
                  <a16:creationId xmlns:a16="http://schemas.microsoft.com/office/drawing/2014/main" id="{33849F34-D69D-70EE-F5F2-8C616325E8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3490" y="1704557"/>
              <a:ext cx="1102581" cy="1102581"/>
            </a:xfrm>
            <a:prstGeom prst="rect">
              <a:avLst/>
            </a:prstGeom>
          </p:spPr>
        </p:pic>
        <p:pic>
          <p:nvPicPr>
            <p:cNvPr id="6" name="Picture 5">
              <a:extLst>
                <a:ext uri="{FF2B5EF4-FFF2-40B4-BE49-F238E27FC236}">
                  <a16:creationId xmlns:a16="http://schemas.microsoft.com/office/drawing/2014/main" id="{D8B82F1B-CE10-2D99-43F4-93F0CE3C92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83763" y="2997615"/>
              <a:ext cx="1144410" cy="1144410"/>
            </a:xfrm>
            <a:prstGeom prst="rect">
              <a:avLst/>
            </a:prstGeom>
          </p:spPr>
        </p:pic>
        <p:pic>
          <p:nvPicPr>
            <p:cNvPr id="7" name="Picture 6">
              <a:extLst>
                <a:ext uri="{FF2B5EF4-FFF2-40B4-BE49-F238E27FC236}">
                  <a16:creationId xmlns:a16="http://schemas.microsoft.com/office/drawing/2014/main" id="{7A7FD5B8-149B-145B-C9E3-7FEEDEA571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2501" y="2985803"/>
              <a:ext cx="1144411" cy="1144411"/>
            </a:xfrm>
            <a:prstGeom prst="rect">
              <a:avLst/>
            </a:prstGeom>
          </p:spPr>
        </p:pic>
        <p:pic>
          <p:nvPicPr>
            <p:cNvPr id="8" name="Picture 7">
              <a:extLst>
                <a:ext uri="{FF2B5EF4-FFF2-40B4-BE49-F238E27FC236}">
                  <a16:creationId xmlns:a16="http://schemas.microsoft.com/office/drawing/2014/main" id="{682481AE-52C7-DC94-DB4D-F133EDB2F2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1962" y="2976005"/>
              <a:ext cx="1144411" cy="1144411"/>
            </a:xfrm>
            <a:prstGeom prst="rect">
              <a:avLst/>
            </a:prstGeom>
          </p:spPr>
        </p:pic>
        <p:pic>
          <p:nvPicPr>
            <p:cNvPr id="9" name="Picture 8">
              <a:extLst>
                <a:ext uri="{FF2B5EF4-FFF2-40B4-BE49-F238E27FC236}">
                  <a16:creationId xmlns:a16="http://schemas.microsoft.com/office/drawing/2014/main" id="{CFB295F0-90CB-EB79-90EB-967C46B550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3490" y="3018530"/>
              <a:ext cx="1102581" cy="1102581"/>
            </a:xfrm>
            <a:prstGeom prst="rect">
              <a:avLst/>
            </a:prstGeom>
          </p:spPr>
        </p:pic>
        <p:pic>
          <p:nvPicPr>
            <p:cNvPr id="10" name="Picture 9">
              <a:extLst>
                <a:ext uri="{FF2B5EF4-FFF2-40B4-BE49-F238E27FC236}">
                  <a16:creationId xmlns:a16="http://schemas.microsoft.com/office/drawing/2014/main" id="{96480D16-10A3-7C21-9111-4288AF5914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83763" y="4308762"/>
              <a:ext cx="1144410" cy="1144410"/>
            </a:xfrm>
            <a:prstGeom prst="rect">
              <a:avLst/>
            </a:prstGeom>
          </p:spPr>
        </p:pic>
        <p:pic>
          <p:nvPicPr>
            <p:cNvPr id="11" name="Picture 10">
              <a:extLst>
                <a:ext uri="{FF2B5EF4-FFF2-40B4-BE49-F238E27FC236}">
                  <a16:creationId xmlns:a16="http://schemas.microsoft.com/office/drawing/2014/main" id="{DD3A6F9C-D8A0-EA6E-A631-6A5C96885F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72501" y="4308761"/>
              <a:ext cx="1144411" cy="1144411"/>
            </a:xfrm>
            <a:prstGeom prst="rect">
              <a:avLst/>
            </a:prstGeom>
          </p:spPr>
        </p:pic>
        <p:pic>
          <p:nvPicPr>
            <p:cNvPr id="12" name="Picture 11">
              <a:extLst>
                <a:ext uri="{FF2B5EF4-FFF2-40B4-BE49-F238E27FC236}">
                  <a16:creationId xmlns:a16="http://schemas.microsoft.com/office/drawing/2014/main" id="{396B4986-14E7-D760-9641-B0B86C5437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99250" y="4308762"/>
              <a:ext cx="1144410" cy="1144410"/>
            </a:xfrm>
            <a:prstGeom prst="rect">
              <a:avLst/>
            </a:prstGeom>
          </p:spPr>
        </p:pic>
        <p:pic>
          <p:nvPicPr>
            <p:cNvPr id="13" name="Picture 12">
              <a:extLst>
                <a:ext uri="{FF2B5EF4-FFF2-40B4-BE49-F238E27FC236}">
                  <a16:creationId xmlns:a16="http://schemas.microsoft.com/office/drawing/2014/main" id="{E4A80EBC-4312-EC98-2430-1B11C414ED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97866" y="4290501"/>
              <a:ext cx="1128717" cy="1128717"/>
            </a:xfrm>
            <a:prstGeom prst="rect">
              <a:avLst/>
            </a:prstGeom>
          </p:spPr>
        </p:pic>
        <p:sp>
          <p:nvSpPr>
            <p:cNvPr id="19" name="TextBox 18">
              <a:extLst>
                <a:ext uri="{FF2B5EF4-FFF2-40B4-BE49-F238E27FC236}">
                  <a16:creationId xmlns:a16="http://schemas.microsoft.com/office/drawing/2014/main" id="{E365C7AC-CD93-A388-78D4-CCBDBE830DF4}"/>
                </a:ext>
              </a:extLst>
            </p:cNvPr>
            <p:cNvSpPr txBox="1"/>
            <p:nvPr/>
          </p:nvSpPr>
          <p:spPr>
            <a:xfrm>
              <a:off x="6948324" y="1307871"/>
              <a:ext cx="1421213" cy="369332"/>
            </a:xfrm>
            <a:prstGeom prst="rect">
              <a:avLst/>
            </a:prstGeom>
            <a:noFill/>
          </p:spPr>
          <p:txBody>
            <a:bodyPr wrap="square" rtlCol="0">
              <a:spAutoFit/>
            </a:bodyPr>
            <a:lstStyle/>
            <a:p>
              <a:r>
                <a:rPr lang="de-DE" b="1" dirty="0">
                  <a:latin typeface="Candara" panose="020E0502030303020204" pitchFamily="34" charset="0"/>
                </a:rPr>
                <a:t>Image</a:t>
              </a:r>
              <a:endParaRPr lang="en-US" b="1" dirty="0">
                <a:latin typeface="Candara" panose="020E0502030303020204" pitchFamily="34" charset="0"/>
              </a:endParaRPr>
            </a:p>
          </p:txBody>
        </p:sp>
        <p:sp>
          <p:nvSpPr>
            <p:cNvPr id="20" name="TextBox 19">
              <a:extLst>
                <a:ext uri="{FF2B5EF4-FFF2-40B4-BE49-F238E27FC236}">
                  <a16:creationId xmlns:a16="http://schemas.microsoft.com/office/drawing/2014/main" id="{C93FE82C-130E-2472-93A6-F745BAF6E676}"/>
                </a:ext>
              </a:extLst>
            </p:cNvPr>
            <p:cNvSpPr txBox="1"/>
            <p:nvPr/>
          </p:nvSpPr>
          <p:spPr>
            <a:xfrm>
              <a:off x="8195409" y="1335225"/>
              <a:ext cx="1421213" cy="369332"/>
            </a:xfrm>
            <a:prstGeom prst="rect">
              <a:avLst/>
            </a:prstGeom>
            <a:noFill/>
          </p:spPr>
          <p:txBody>
            <a:bodyPr wrap="square" rtlCol="0">
              <a:spAutoFit/>
            </a:bodyPr>
            <a:lstStyle/>
            <a:p>
              <a:r>
                <a:rPr lang="de-DE" b="1" dirty="0">
                  <a:latin typeface="Candara" panose="020E0502030303020204" pitchFamily="34" charset="0"/>
                </a:rPr>
                <a:t>Depth</a:t>
              </a:r>
              <a:endParaRPr lang="en-US" b="1" dirty="0">
                <a:latin typeface="Candara" panose="020E0502030303020204" pitchFamily="34" charset="0"/>
              </a:endParaRPr>
            </a:p>
          </p:txBody>
        </p:sp>
        <p:sp>
          <p:nvSpPr>
            <p:cNvPr id="21" name="TextBox 20">
              <a:extLst>
                <a:ext uri="{FF2B5EF4-FFF2-40B4-BE49-F238E27FC236}">
                  <a16:creationId xmlns:a16="http://schemas.microsoft.com/office/drawing/2014/main" id="{FF625076-4E4C-2ACF-90AC-C20ACCED6D57}"/>
                </a:ext>
              </a:extLst>
            </p:cNvPr>
            <p:cNvSpPr txBox="1"/>
            <p:nvPr/>
          </p:nvSpPr>
          <p:spPr>
            <a:xfrm>
              <a:off x="9216912" y="1324934"/>
              <a:ext cx="2369893" cy="369332"/>
            </a:xfrm>
            <a:prstGeom prst="rect">
              <a:avLst/>
            </a:prstGeom>
            <a:noFill/>
          </p:spPr>
          <p:txBody>
            <a:bodyPr wrap="square" rtlCol="0">
              <a:spAutoFit/>
            </a:bodyPr>
            <a:lstStyle/>
            <a:p>
              <a:r>
                <a:rPr lang="de-DE" b="1" dirty="0" err="1">
                  <a:latin typeface="Candara" panose="020E0502030303020204" pitchFamily="34" charset="0"/>
                </a:rPr>
                <a:t>Noised</a:t>
              </a:r>
              <a:r>
                <a:rPr lang="de-DE" b="1" dirty="0">
                  <a:latin typeface="Candara" panose="020E0502030303020204" pitchFamily="34" charset="0"/>
                </a:rPr>
                <a:t> Depth</a:t>
              </a:r>
              <a:endParaRPr lang="en-US" b="1" dirty="0">
                <a:latin typeface="Candara" panose="020E0502030303020204" pitchFamily="34" charset="0"/>
              </a:endParaRPr>
            </a:p>
          </p:txBody>
        </p:sp>
      </p:grpSp>
      <p:sp>
        <p:nvSpPr>
          <p:cNvPr id="22" name="TextBox 21">
            <a:extLst>
              <a:ext uri="{FF2B5EF4-FFF2-40B4-BE49-F238E27FC236}">
                <a16:creationId xmlns:a16="http://schemas.microsoft.com/office/drawing/2014/main" id="{28C9F9B4-942A-1D7A-1910-ECA2E81F3EDE}"/>
              </a:ext>
            </a:extLst>
          </p:cNvPr>
          <p:cNvSpPr txBox="1"/>
          <p:nvPr/>
        </p:nvSpPr>
        <p:spPr>
          <a:xfrm>
            <a:off x="10906303" y="851505"/>
            <a:ext cx="1421213" cy="369332"/>
          </a:xfrm>
          <a:prstGeom prst="rect">
            <a:avLst/>
          </a:prstGeom>
          <a:noFill/>
        </p:spPr>
        <p:txBody>
          <a:bodyPr wrap="square" rtlCol="0">
            <a:spAutoFit/>
          </a:bodyPr>
          <a:lstStyle/>
          <a:p>
            <a:r>
              <a:rPr lang="de-DE" b="1" dirty="0">
                <a:latin typeface="Candara" panose="020E0502030303020204" pitchFamily="34" charset="0"/>
              </a:rPr>
              <a:t>Normal</a:t>
            </a:r>
            <a:endParaRPr lang="en-US" b="1" dirty="0">
              <a:latin typeface="Candara" panose="020E0502030303020204" pitchFamily="34" charset="0"/>
            </a:endParaRPr>
          </a:p>
        </p:txBody>
      </p:sp>
      <p:sp>
        <p:nvSpPr>
          <p:cNvPr id="32" name="TextBox 31">
            <a:extLst>
              <a:ext uri="{FF2B5EF4-FFF2-40B4-BE49-F238E27FC236}">
                <a16:creationId xmlns:a16="http://schemas.microsoft.com/office/drawing/2014/main" id="{6327212B-9E28-0F16-FE81-2A06D2958DE0}"/>
              </a:ext>
            </a:extLst>
          </p:cNvPr>
          <p:cNvSpPr txBox="1"/>
          <p:nvPr/>
        </p:nvSpPr>
        <p:spPr>
          <a:xfrm>
            <a:off x="513083" y="640890"/>
            <a:ext cx="2451312" cy="523220"/>
          </a:xfrm>
          <a:prstGeom prst="rect">
            <a:avLst/>
          </a:prstGeom>
          <a:noFill/>
        </p:spPr>
        <p:txBody>
          <a:bodyPr wrap="none" rtlCol="0">
            <a:spAutoFit/>
          </a:bodyPr>
          <a:lstStyle/>
          <a:p>
            <a:r>
              <a:rPr lang="en-US" sz="2800" b="1" dirty="0">
                <a:latin typeface="Candara" panose="020E0502030303020204" pitchFamily="34" charset="0"/>
              </a:rPr>
              <a:t>Recorded Data</a:t>
            </a:r>
          </a:p>
        </p:txBody>
      </p:sp>
      <p:sp>
        <p:nvSpPr>
          <p:cNvPr id="36" name="TextBox 35">
            <a:extLst>
              <a:ext uri="{FF2B5EF4-FFF2-40B4-BE49-F238E27FC236}">
                <a16:creationId xmlns:a16="http://schemas.microsoft.com/office/drawing/2014/main" id="{393D201C-352A-BC1D-CBD9-0A6207C891CA}"/>
              </a:ext>
            </a:extLst>
          </p:cNvPr>
          <p:cNvSpPr txBox="1"/>
          <p:nvPr/>
        </p:nvSpPr>
        <p:spPr>
          <a:xfrm>
            <a:off x="689940" y="4389869"/>
            <a:ext cx="5280055" cy="1200329"/>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For the same object, we capture the scenes from a number of random directions</a:t>
            </a:r>
          </a:p>
          <a:p>
            <a:pPr marL="742950" lvl="1" indent="-285750">
              <a:buFontTx/>
              <a:buChar char="-"/>
            </a:pPr>
            <a:r>
              <a:rPr lang="en-US" dirty="0">
                <a:latin typeface="Candara" panose="020E0502030303020204" pitchFamily="34" charset="0"/>
              </a:rPr>
              <a:t>Random Light position</a:t>
            </a:r>
          </a:p>
          <a:p>
            <a:pPr marL="742950" lvl="1" indent="-285750">
              <a:buFontTx/>
              <a:buChar char="-"/>
            </a:pPr>
            <a:r>
              <a:rPr lang="en-US" dirty="0">
                <a:latin typeface="Candara" panose="020E0502030303020204" pitchFamily="34" charset="0"/>
              </a:rPr>
              <a:t>Random object position and orientation </a:t>
            </a:r>
          </a:p>
        </p:txBody>
      </p:sp>
      <p:pic>
        <p:nvPicPr>
          <p:cNvPr id="38" name="Picture 37">
            <a:extLst>
              <a:ext uri="{FF2B5EF4-FFF2-40B4-BE49-F238E27FC236}">
                <a16:creationId xmlns:a16="http://schemas.microsoft.com/office/drawing/2014/main" id="{797C6D6C-9172-6E2D-5F45-53D5BF4EFB8F}"/>
              </a:ext>
            </a:extLst>
          </p:cNvPr>
          <p:cNvPicPr>
            <a:picLocks noChangeAspect="1"/>
          </p:cNvPicPr>
          <p:nvPr/>
        </p:nvPicPr>
        <p:blipFill rotWithShape="1">
          <a:blip r:embed="rId15">
            <a:extLst>
              <a:ext uri="{28A0092B-C50C-407E-A947-70E740481C1C}">
                <a14:useLocalDpi xmlns:a14="http://schemas.microsoft.com/office/drawing/2010/main" val="0"/>
              </a:ext>
            </a:extLst>
          </a:blip>
          <a:srcRect l="27825" t="50000" r="31352" b="13801"/>
          <a:stretch/>
        </p:blipFill>
        <p:spPr>
          <a:xfrm>
            <a:off x="385278" y="1410062"/>
            <a:ext cx="6079384" cy="2915136"/>
          </a:xfrm>
          <a:prstGeom prst="rect">
            <a:avLst/>
          </a:prstGeom>
        </p:spPr>
      </p:pic>
    </p:spTree>
    <p:extLst>
      <p:ext uri="{BB962C8B-B14F-4D97-AF65-F5344CB8AC3E}">
        <p14:creationId xmlns:p14="http://schemas.microsoft.com/office/powerpoint/2010/main" val="2647025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8CA91DB-A074-961F-7D9D-1A08F698A137}"/>
              </a:ext>
            </a:extLst>
          </p:cNvPr>
          <p:cNvSpPr txBox="1"/>
          <p:nvPr/>
        </p:nvSpPr>
        <p:spPr>
          <a:xfrm>
            <a:off x="513083" y="640890"/>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sp>
        <p:nvSpPr>
          <p:cNvPr id="35" name="TextBox 34">
            <a:extLst>
              <a:ext uri="{FF2B5EF4-FFF2-40B4-BE49-F238E27FC236}">
                <a16:creationId xmlns:a16="http://schemas.microsoft.com/office/drawing/2014/main" id="{C7460350-550F-98F7-F567-966C353B00FE}"/>
              </a:ext>
            </a:extLst>
          </p:cNvPr>
          <p:cNvSpPr txBox="1"/>
          <p:nvPr/>
        </p:nvSpPr>
        <p:spPr>
          <a:xfrm>
            <a:off x="1263316" y="4733828"/>
            <a:ext cx="4698579" cy="1754326"/>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Simulated from Unity</a:t>
            </a:r>
          </a:p>
          <a:p>
            <a:pPr marL="285750" indent="-285750">
              <a:buFontTx/>
              <a:buChar char="-"/>
            </a:pPr>
            <a:r>
              <a:rPr lang="en-US" dirty="0">
                <a:latin typeface="Candara" panose="020E0502030303020204" pitchFamily="34" charset="0"/>
              </a:rPr>
              <a:t>Image resolution: 128x128/ 512x512</a:t>
            </a:r>
          </a:p>
          <a:p>
            <a:pPr marL="285750" indent="-285750">
              <a:buFontTx/>
              <a:buChar char="-"/>
            </a:pPr>
            <a:r>
              <a:rPr lang="en-US" dirty="0">
                <a:latin typeface="Candara" panose="020E0502030303020204" pitchFamily="34" charset="0"/>
              </a:rPr>
              <a:t>50 training objects</a:t>
            </a:r>
          </a:p>
          <a:p>
            <a:pPr marL="285750" indent="-285750">
              <a:buFontTx/>
              <a:buChar char="-"/>
            </a:pPr>
            <a:r>
              <a:rPr lang="en-US" dirty="0">
                <a:latin typeface="Candara" panose="020E0502030303020204" pitchFamily="34" charset="0"/>
              </a:rPr>
              <a:t>5 test objects</a:t>
            </a:r>
          </a:p>
          <a:p>
            <a:pPr marL="285750" indent="-285750">
              <a:buFontTx/>
              <a:buChar char="-"/>
            </a:pPr>
            <a:r>
              <a:rPr lang="en-US" dirty="0">
                <a:latin typeface="Candara" panose="020E0502030303020204" pitchFamily="34" charset="0"/>
              </a:rPr>
              <a:t>3000 training scenes/5000 training scenes</a:t>
            </a:r>
          </a:p>
          <a:p>
            <a:pPr marL="285750" indent="-285750">
              <a:buFontTx/>
              <a:buChar char="-"/>
            </a:pPr>
            <a:r>
              <a:rPr lang="en-US" dirty="0">
                <a:latin typeface="Candara" panose="020E0502030303020204" pitchFamily="34" charset="0"/>
              </a:rPr>
              <a:t>100 test scenes</a:t>
            </a:r>
          </a:p>
        </p:txBody>
      </p:sp>
      <p:sp>
        <p:nvSpPr>
          <p:cNvPr id="38" name="TextBox 37">
            <a:extLst>
              <a:ext uri="{FF2B5EF4-FFF2-40B4-BE49-F238E27FC236}">
                <a16:creationId xmlns:a16="http://schemas.microsoft.com/office/drawing/2014/main" id="{05E55D7A-3227-4307-0CA3-4DA8F51F3557}"/>
              </a:ext>
            </a:extLst>
          </p:cNvPr>
          <p:cNvSpPr txBox="1"/>
          <p:nvPr/>
        </p:nvSpPr>
        <p:spPr>
          <a:xfrm>
            <a:off x="7778611" y="4739782"/>
            <a:ext cx="3240040" cy="1754326"/>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Captured on a light scanner</a:t>
            </a:r>
          </a:p>
          <a:p>
            <a:pPr marL="285750" indent="-285750">
              <a:buFontTx/>
              <a:buChar char="-"/>
            </a:pPr>
            <a:r>
              <a:rPr lang="en-US" dirty="0">
                <a:latin typeface="Candara" panose="020E0502030303020204" pitchFamily="34" charset="0"/>
              </a:rPr>
              <a:t>Image resolution: 512x512</a:t>
            </a:r>
          </a:p>
          <a:p>
            <a:pPr marL="285750" indent="-285750">
              <a:buFontTx/>
              <a:buChar char="-"/>
            </a:pPr>
            <a:r>
              <a:rPr lang="en-US" dirty="0">
                <a:latin typeface="Candara" panose="020E0502030303020204" pitchFamily="34" charset="0"/>
              </a:rPr>
              <a:t>4 training objects</a:t>
            </a:r>
          </a:p>
          <a:p>
            <a:pPr marL="285750" indent="-285750">
              <a:buFontTx/>
              <a:buChar char="-"/>
            </a:pPr>
            <a:r>
              <a:rPr lang="en-US" dirty="0">
                <a:latin typeface="Candara" panose="020E0502030303020204" pitchFamily="34" charset="0"/>
              </a:rPr>
              <a:t>1 test objects</a:t>
            </a:r>
          </a:p>
          <a:p>
            <a:pPr marL="285750" indent="-285750">
              <a:buFontTx/>
              <a:buChar char="-"/>
            </a:pPr>
            <a:r>
              <a:rPr lang="en-US" dirty="0">
                <a:latin typeface="Candara" panose="020E0502030303020204" pitchFamily="34" charset="0"/>
              </a:rPr>
              <a:t>320 training scenes</a:t>
            </a:r>
          </a:p>
          <a:p>
            <a:pPr marL="285750" indent="-285750">
              <a:buFontTx/>
              <a:buChar char="-"/>
            </a:pPr>
            <a:r>
              <a:rPr lang="en-US" dirty="0">
                <a:latin typeface="Candara" panose="020E0502030303020204" pitchFamily="34" charset="0"/>
              </a:rPr>
              <a:t>80 test scenes</a:t>
            </a:r>
          </a:p>
        </p:txBody>
      </p:sp>
      <p:pic>
        <p:nvPicPr>
          <p:cNvPr id="46" name="Picture 45">
            <a:extLst>
              <a:ext uri="{FF2B5EF4-FFF2-40B4-BE49-F238E27FC236}">
                <a16:creationId xmlns:a16="http://schemas.microsoft.com/office/drawing/2014/main" id="{F624F2E9-C2B7-806A-2631-56209E301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7360" y="2456076"/>
            <a:ext cx="1324519" cy="1324519"/>
          </a:xfrm>
          <a:prstGeom prst="rect">
            <a:avLst/>
          </a:prstGeom>
        </p:spPr>
      </p:pic>
      <p:sp>
        <p:nvSpPr>
          <p:cNvPr id="48" name="TextBox 47">
            <a:extLst>
              <a:ext uri="{FF2B5EF4-FFF2-40B4-BE49-F238E27FC236}">
                <a16:creationId xmlns:a16="http://schemas.microsoft.com/office/drawing/2014/main" id="{FB2DC375-38E2-C312-C212-636637A7BA9E}"/>
              </a:ext>
            </a:extLst>
          </p:cNvPr>
          <p:cNvSpPr txBox="1"/>
          <p:nvPr/>
        </p:nvSpPr>
        <p:spPr>
          <a:xfrm>
            <a:off x="2327733" y="1696474"/>
            <a:ext cx="2021108" cy="369332"/>
          </a:xfrm>
          <a:prstGeom prst="rect">
            <a:avLst/>
          </a:prstGeom>
          <a:noFill/>
        </p:spPr>
        <p:txBody>
          <a:bodyPr wrap="square" rtlCol="0">
            <a:spAutoFit/>
          </a:bodyPr>
          <a:lstStyle/>
          <a:p>
            <a:r>
              <a:rPr lang="en-US" b="1" dirty="0">
                <a:latin typeface="Candara" panose="020E0502030303020204" pitchFamily="34" charset="0"/>
              </a:rPr>
              <a:t>Synthetic Dataset</a:t>
            </a:r>
            <a:endParaRPr lang="en-US" dirty="0">
              <a:latin typeface="Candara" panose="020E0502030303020204" pitchFamily="34" charset="0"/>
            </a:endParaRPr>
          </a:p>
        </p:txBody>
      </p:sp>
      <p:sp>
        <p:nvSpPr>
          <p:cNvPr id="49" name="TextBox 48">
            <a:extLst>
              <a:ext uri="{FF2B5EF4-FFF2-40B4-BE49-F238E27FC236}">
                <a16:creationId xmlns:a16="http://schemas.microsoft.com/office/drawing/2014/main" id="{D87291C0-A976-E312-A398-1CF7DF9227AD}"/>
              </a:ext>
            </a:extLst>
          </p:cNvPr>
          <p:cNvSpPr txBox="1"/>
          <p:nvPr/>
        </p:nvSpPr>
        <p:spPr>
          <a:xfrm>
            <a:off x="8179606" y="1696474"/>
            <a:ext cx="1767754" cy="369332"/>
          </a:xfrm>
          <a:prstGeom prst="rect">
            <a:avLst/>
          </a:prstGeom>
          <a:noFill/>
        </p:spPr>
        <p:txBody>
          <a:bodyPr wrap="square" rtlCol="0">
            <a:spAutoFit/>
          </a:bodyPr>
          <a:lstStyle/>
          <a:p>
            <a:r>
              <a:rPr lang="de-DE" b="1" dirty="0">
                <a:latin typeface="Candara" panose="020E0502030303020204" pitchFamily="34" charset="0"/>
              </a:rPr>
              <a:t>R</a:t>
            </a:r>
            <a:r>
              <a:rPr lang="en-US" b="1" dirty="0" err="1">
                <a:latin typeface="Candara" panose="020E0502030303020204" pitchFamily="34" charset="0"/>
              </a:rPr>
              <a:t>eal</a:t>
            </a:r>
            <a:r>
              <a:rPr lang="en-US" b="1" dirty="0">
                <a:latin typeface="Candara" panose="020E0502030303020204" pitchFamily="34" charset="0"/>
              </a:rPr>
              <a:t> Dataset</a:t>
            </a:r>
            <a:endParaRPr lang="en-US" dirty="0">
              <a:latin typeface="Candara" panose="020E0502030303020204" pitchFamily="34" charset="0"/>
            </a:endParaRPr>
          </a:p>
        </p:txBody>
      </p:sp>
      <p:pic>
        <p:nvPicPr>
          <p:cNvPr id="52" name="Picture 51">
            <a:extLst>
              <a:ext uri="{FF2B5EF4-FFF2-40B4-BE49-F238E27FC236}">
                <a16:creationId xmlns:a16="http://schemas.microsoft.com/office/drawing/2014/main" id="{1BD6CEE4-E6ED-C7AC-F1B7-38E3F11DB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749" y="2456077"/>
            <a:ext cx="1324518" cy="1324518"/>
          </a:xfrm>
          <a:prstGeom prst="rect">
            <a:avLst/>
          </a:prstGeom>
        </p:spPr>
      </p:pic>
      <p:pic>
        <p:nvPicPr>
          <p:cNvPr id="54" name="Picture 53">
            <a:extLst>
              <a:ext uri="{FF2B5EF4-FFF2-40B4-BE49-F238E27FC236}">
                <a16:creationId xmlns:a16="http://schemas.microsoft.com/office/drawing/2014/main" id="{28872755-6DB0-24B8-8F21-2A7389200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5992" y="2479932"/>
            <a:ext cx="1300664" cy="1300664"/>
          </a:xfrm>
          <a:prstGeom prst="rect">
            <a:avLst/>
          </a:prstGeom>
        </p:spPr>
      </p:pic>
      <p:pic>
        <p:nvPicPr>
          <p:cNvPr id="62" name="Picture 61">
            <a:extLst>
              <a:ext uri="{FF2B5EF4-FFF2-40B4-BE49-F238E27FC236}">
                <a16:creationId xmlns:a16="http://schemas.microsoft.com/office/drawing/2014/main" id="{1DA96643-CD7C-4402-A655-1A6614D29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9431" y="2489078"/>
            <a:ext cx="1291519" cy="1291519"/>
          </a:xfrm>
          <a:prstGeom prst="rect">
            <a:avLst/>
          </a:prstGeom>
        </p:spPr>
      </p:pic>
      <p:pic>
        <p:nvPicPr>
          <p:cNvPr id="64" name="Picture 63">
            <a:extLst>
              <a:ext uri="{FF2B5EF4-FFF2-40B4-BE49-F238E27FC236}">
                <a16:creationId xmlns:a16="http://schemas.microsoft.com/office/drawing/2014/main" id="{26A880C6-9AC1-39BA-E7F0-C9650F76A6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1096" y="2489077"/>
            <a:ext cx="1300663" cy="1300663"/>
          </a:xfrm>
          <a:prstGeom prst="rect">
            <a:avLst/>
          </a:prstGeom>
        </p:spPr>
      </p:pic>
      <p:pic>
        <p:nvPicPr>
          <p:cNvPr id="66" name="Picture 65">
            <a:extLst>
              <a:ext uri="{FF2B5EF4-FFF2-40B4-BE49-F238E27FC236}">
                <a16:creationId xmlns:a16="http://schemas.microsoft.com/office/drawing/2014/main" id="{0826C1CE-AEC5-DD3A-D29E-9293CAFBA2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2760" y="2479932"/>
            <a:ext cx="1300663" cy="1300663"/>
          </a:xfrm>
          <a:prstGeom prst="rect">
            <a:avLst/>
          </a:prstGeom>
        </p:spPr>
      </p:pic>
    </p:spTree>
    <p:extLst>
      <p:ext uri="{BB962C8B-B14F-4D97-AF65-F5344CB8AC3E}">
        <p14:creationId xmlns:p14="http://schemas.microsoft.com/office/powerpoint/2010/main" val="2014575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B75700BC-1133-74D8-22C0-8C1D3B07F6A5}"/>
              </a:ext>
            </a:extLst>
          </p:cNvPr>
          <p:cNvGraphicFramePr/>
          <p:nvPr>
            <p:extLst>
              <p:ext uri="{D42A27DB-BD31-4B8C-83A1-F6EECF244321}">
                <p14:modId xmlns:p14="http://schemas.microsoft.com/office/powerpoint/2010/main" val="2813737635"/>
              </p:ext>
            </p:extLst>
          </p:nvPr>
        </p:nvGraphicFramePr>
        <p:xfrm>
          <a:off x="1248229" y="351531"/>
          <a:ext cx="4321297" cy="27835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F7808D5A-B9CF-C35F-CD91-2E62FA5671C5}"/>
              </a:ext>
            </a:extLst>
          </p:cNvPr>
          <p:cNvGraphicFramePr/>
          <p:nvPr>
            <p:extLst>
              <p:ext uri="{D42A27DB-BD31-4B8C-83A1-F6EECF244321}">
                <p14:modId xmlns:p14="http://schemas.microsoft.com/office/powerpoint/2010/main" val="1973309858"/>
              </p:ext>
            </p:extLst>
          </p:nvPr>
        </p:nvGraphicFramePr>
        <p:xfrm>
          <a:off x="6067632" y="351531"/>
          <a:ext cx="4321297" cy="27835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DDA57844-9459-78FF-7AEA-9EB86D5D0AE8}"/>
              </a:ext>
            </a:extLst>
          </p:cNvPr>
          <p:cNvGraphicFramePr/>
          <p:nvPr>
            <p:extLst>
              <p:ext uri="{D42A27DB-BD31-4B8C-83A1-F6EECF244321}">
                <p14:modId xmlns:p14="http://schemas.microsoft.com/office/powerpoint/2010/main" val="3034716479"/>
              </p:ext>
            </p:extLst>
          </p:nvPr>
        </p:nvGraphicFramePr>
        <p:xfrm>
          <a:off x="1248229" y="3583379"/>
          <a:ext cx="4321297" cy="27835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hart 3">
            <a:extLst>
              <a:ext uri="{FF2B5EF4-FFF2-40B4-BE49-F238E27FC236}">
                <a16:creationId xmlns:a16="http://schemas.microsoft.com/office/drawing/2014/main" id="{4BE96A3C-9C35-644D-3713-E83CC1967262}"/>
              </a:ext>
            </a:extLst>
          </p:cNvPr>
          <p:cNvGraphicFramePr/>
          <p:nvPr>
            <p:extLst>
              <p:ext uri="{D42A27DB-BD31-4B8C-83A1-F6EECF244321}">
                <p14:modId xmlns:p14="http://schemas.microsoft.com/office/powerpoint/2010/main" val="1997481641"/>
              </p:ext>
            </p:extLst>
          </p:nvPr>
        </p:nvGraphicFramePr>
        <p:xfrm>
          <a:off x="6259616" y="3773384"/>
          <a:ext cx="4321297" cy="278355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691309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483551" y="480582"/>
            <a:ext cx="4420957" cy="584775"/>
          </a:xfrm>
          <a:prstGeom prst="rect">
            <a:avLst/>
          </a:prstGeom>
          <a:noFill/>
        </p:spPr>
        <p:txBody>
          <a:bodyPr wrap="square" rtlCol="0">
            <a:spAutoFit/>
          </a:bodyPr>
          <a:lstStyle/>
          <a:p>
            <a:r>
              <a:rPr lang="de-DE" altLang="zh-CN" sz="3200" b="1" dirty="0">
                <a:latin typeface="Candara" panose="020E0502030303020204" pitchFamily="34" charset="0"/>
              </a:rPr>
              <a:t>Evaluation </a:t>
            </a:r>
            <a:r>
              <a:rPr lang="de-DE" altLang="zh-CN" sz="3200" b="1" dirty="0" err="1">
                <a:latin typeface="Candara" panose="020E0502030303020204" pitchFamily="34" charset="0"/>
              </a:rPr>
              <a:t>Metrics</a:t>
            </a:r>
            <a:endParaRPr lang="en-US" sz="3200" dirty="0">
              <a:latin typeface="Candara" panose="020E0502030303020204" pitchFamily="34" charset="0"/>
            </a:endParaRPr>
          </a:p>
        </p:txBody>
      </p:sp>
      <p:sp>
        <p:nvSpPr>
          <p:cNvPr id="2" name="TextBox 1">
            <a:extLst>
              <a:ext uri="{FF2B5EF4-FFF2-40B4-BE49-F238E27FC236}">
                <a16:creationId xmlns:a16="http://schemas.microsoft.com/office/drawing/2014/main" id="{5A496B80-9E1C-4C28-E97C-66252BFA3B77}"/>
              </a:ext>
            </a:extLst>
          </p:cNvPr>
          <p:cNvSpPr txBox="1"/>
          <p:nvPr/>
        </p:nvSpPr>
        <p:spPr>
          <a:xfrm>
            <a:off x="6508610" y="4895677"/>
            <a:ext cx="4200029" cy="1477328"/>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Degree Percentage Evaluation</a:t>
            </a:r>
          </a:p>
          <a:p>
            <a:pPr marL="742950" lvl="1" indent="-285750">
              <a:buFontTx/>
              <a:buChar char="-"/>
            </a:pPr>
            <a:r>
              <a:rPr lang="en-US" dirty="0">
                <a:latin typeface="Candara" panose="020E0502030303020204" pitchFamily="34" charset="0"/>
              </a:rPr>
              <a:t>5 </a:t>
            </a:r>
          </a:p>
          <a:p>
            <a:pPr marL="742950" lvl="1" indent="-285750">
              <a:buFontTx/>
              <a:buChar char="-"/>
            </a:pPr>
            <a:r>
              <a:rPr lang="en-US" dirty="0">
                <a:latin typeface="Candara" panose="020E0502030303020204" pitchFamily="34" charset="0"/>
              </a:rPr>
              <a:t>11.5</a:t>
            </a:r>
          </a:p>
          <a:p>
            <a:pPr marL="742950" lvl="1" indent="-285750">
              <a:buFontTx/>
              <a:buChar char="-"/>
            </a:pPr>
            <a:r>
              <a:rPr lang="en-US" dirty="0">
                <a:latin typeface="Candara" panose="020E0502030303020204" pitchFamily="34" charset="0"/>
              </a:rPr>
              <a:t>22.5</a:t>
            </a:r>
          </a:p>
          <a:p>
            <a:pPr marL="742950" lvl="1" indent="-285750">
              <a:buFontTx/>
              <a:buChar char="-"/>
            </a:pPr>
            <a:r>
              <a:rPr lang="en-US" dirty="0">
                <a:latin typeface="Candara" panose="020E0502030303020204" pitchFamily="34" charset="0"/>
              </a:rPr>
              <a:t>30</a:t>
            </a:r>
          </a:p>
        </p:txBody>
      </p:sp>
      <p:pic>
        <p:nvPicPr>
          <p:cNvPr id="5" name="Picture 4">
            <a:extLst>
              <a:ext uri="{FF2B5EF4-FFF2-40B4-BE49-F238E27FC236}">
                <a16:creationId xmlns:a16="http://schemas.microsoft.com/office/drawing/2014/main" id="{C3D735E0-640A-9210-3B35-7760A8FA75D6}"/>
              </a:ext>
            </a:extLst>
          </p:cNvPr>
          <p:cNvPicPr>
            <a:picLocks noChangeAspect="1"/>
          </p:cNvPicPr>
          <p:nvPr/>
        </p:nvPicPr>
        <p:blipFill>
          <a:blip r:embed="rId3"/>
          <a:stretch>
            <a:fillRect/>
          </a:stretch>
        </p:blipFill>
        <p:spPr>
          <a:xfrm>
            <a:off x="436748" y="1474128"/>
            <a:ext cx="5659252" cy="1265240"/>
          </a:xfrm>
          <a:prstGeom prst="rect">
            <a:avLst/>
          </a:prstGeom>
        </p:spPr>
      </p:pic>
      <p:pic>
        <p:nvPicPr>
          <p:cNvPr id="7" name="Picture 6">
            <a:extLst>
              <a:ext uri="{FF2B5EF4-FFF2-40B4-BE49-F238E27FC236}">
                <a16:creationId xmlns:a16="http://schemas.microsoft.com/office/drawing/2014/main" id="{F28EF90F-1053-BF3C-FB1C-BE7F9E8326EA}"/>
              </a:ext>
            </a:extLst>
          </p:cNvPr>
          <p:cNvPicPr>
            <a:picLocks noChangeAspect="1"/>
          </p:cNvPicPr>
          <p:nvPr/>
        </p:nvPicPr>
        <p:blipFill>
          <a:blip r:embed="rId4"/>
          <a:stretch>
            <a:fillRect/>
          </a:stretch>
        </p:blipFill>
        <p:spPr>
          <a:xfrm>
            <a:off x="436748" y="3148139"/>
            <a:ext cx="5600349" cy="1183853"/>
          </a:xfrm>
          <a:prstGeom prst="rect">
            <a:avLst/>
          </a:prstGeom>
        </p:spPr>
      </p:pic>
      <p:pic>
        <p:nvPicPr>
          <p:cNvPr id="9" name="Picture 8">
            <a:extLst>
              <a:ext uri="{FF2B5EF4-FFF2-40B4-BE49-F238E27FC236}">
                <a16:creationId xmlns:a16="http://schemas.microsoft.com/office/drawing/2014/main" id="{9CC36FC1-760B-B98A-ACE3-11FE72E58781}"/>
              </a:ext>
            </a:extLst>
          </p:cNvPr>
          <p:cNvPicPr>
            <a:picLocks noChangeAspect="1"/>
          </p:cNvPicPr>
          <p:nvPr/>
        </p:nvPicPr>
        <p:blipFill>
          <a:blip r:embed="rId5"/>
          <a:stretch>
            <a:fillRect/>
          </a:stretch>
        </p:blipFill>
        <p:spPr>
          <a:xfrm>
            <a:off x="436748" y="4500593"/>
            <a:ext cx="5600349" cy="2082057"/>
          </a:xfrm>
          <a:prstGeom prst="rect">
            <a:avLst/>
          </a:prstGeom>
        </p:spPr>
      </p:pic>
      <p:sp>
        <p:nvSpPr>
          <p:cNvPr id="10" name="TextBox 9">
            <a:extLst>
              <a:ext uri="{FF2B5EF4-FFF2-40B4-BE49-F238E27FC236}">
                <a16:creationId xmlns:a16="http://schemas.microsoft.com/office/drawing/2014/main" id="{F978AB55-BC4A-AD18-1DC3-E3CFA6A05DB1}"/>
              </a:ext>
            </a:extLst>
          </p:cNvPr>
          <p:cNvSpPr txBox="1"/>
          <p:nvPr/>
        </p:nvSpPr>
        <p:spPr>
          <a:xfrm>
            <a:off x="6508610" y="3755970"/>
            <a:ext cx="4200029" cy="369332"/>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Median angle error </a:t>
            </a:r>
          </a:p>
        </p:txBody>
      </p:sp>
      <p:sp>
        <p:nvSpPr>
          <p:cNvPr id="11" name="TextBox 10">
            <a:extLst>
              <a:ext uri="{FF2B5EF4-FFF2-40B4-BE49-F238E27FC236}">
                <a16:creationId xmlns:a16="http://schemas.microsoft.com/office/drawing/2014/main" id="{C560B816-BDB5-57AF-09C8-FFD7788366B4}"/>
              </a:ext>
            </a:extLst>
          </p:cNvPr>
          <p:cNvSpPr txBox="1"/>
          <p:nvPr/>
        </p:nvSpPr>
        <p:spPr>
          <a:xfrm>
            <a:off x="6620370" y="1962323"/>
            <a:ext cx="4200029" cy="369332"/>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Average angle error</a:t>
            </a:r>
          </a:p>
        </p:txBody>
      </p:sp>
    </p:spTree>
    <p:extLst>
      <p:ext uri="{BB962C8B-B14F-4D97-AF65-F5344CB8AC3E}">
        <p14:creationId xmlns:p14="http://schemas.microsoft.com/office/powerpoint/2010/main" val="4044686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0F304-3933-6C0B-A345-078432DA1E07}"/>
              </a:ext>
            </a:extLst>
          </p:cNvPr>
          <p:cNvSpPr>
            <a:spLocks noGrp="1"/>
          </p:cNvSpPr>
          <p:nvPr>
            <p:ph type="title"/>
          </p:nvPr>
        </p:nvSpPr>
        <p:spPr>
          <a:xfrm>
            <a:off x="393391" y="496396"/>
            <a:ext cx="5621819" cy="545653"/>
          </a:xfrm>
        </p:spPr>
        <p:txBody>
          <a:bodyPr>
            <a:normAutofit/>
          </a:bodyPr>
          <a:lstStyle/>
          <a:p>
            <a:r>
              <a:rPr lang="en-US" sz="3200" b="1" dirty="0">
                <a:latin typeface="+mn-lt"/>
                <a:ea typeface="Microsoft Sans Serif" panose="020B0604020202020204" pitchFamily="34" charset="0"/>
                <a:cs typeface="Microsoft Sans Serif" panose="020B0604020202020204" pitchFamily="34" charset="0"/>
              </a:rPr>
              <a:t>Task: Surface Normal Inference</a:t>
            </a:r>
          </a:p>
        </p:txBody>
      </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20.08.2022</a:t>
            </a:fld>
            <a:endParaRPr lang="en-US" dirty="0"/>
          </a:p>
        </p:txBody>
      </p:sp>
      <p:sp>
        <p:nvSpPr>
          <p:cNvPr id="15" name="Textfeld 13">
            <a:extLst>
              <a:ext uri="{FF2B5EF4-FFF2-40B4-BE49-F238E27FC236}">
                <a16:creationId xmlns:a16="http://schemas.microsoft.com/office/drawing/2014/main" id="{365F151C-13F5-6187-CD63-257406A1678F}"/>
              </a:ext>
            </a:extLst>
          </p:cNvPr>
          <p:cNvSpPr txBox="1"/>
          <p:nvPr/>
        </p:nvSpPr>
        <p:spPr>
          <a:xfrm>
            <a:off x="7746281" y="4833071"/>
            <a:ext cx="2286719" cy="307777"/>
          </a:xfrm>
          <a:prstGeom prst="rect">
            <a:avLst/>
          </a:prstGeom>
          <a:noFill/>
        </p:spPr>
        <p:txBody>
          <a:bodyPr wrap="square" rtlCol="0">
            <a:spAutoFit/>
          </a:bodyPr>
          <a:lstStyle/>
          <a:p>
            <a:r>
              <a:rPr lang="en-US" sz="1400" dirty="0">
                <a:cs typeface="Calibri" panose="020F0502020204030204" pitchFamily="34" charset="0"/>
              </a:rPr>
              <a:t>Normal Map (semi-dense)</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BEE3114-8558-0CEA-C89A-68A4DA02A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3103" y="1877046"/>
            <a:ext cx="2880000" cy="2880000"/>
          </a:xfrm>
          <a:prstGeom prst="rect">
            <a:avLst/>
          </a:prstGeom>
        </p:spPr>
      </p:pic>
      <p:sp>
        <p:nvSpPr>
          <p:cNvPr id="6" name="Textfeld 13">
            <a:extLst>
              <a:ext uri="{FF2B5EF4-FFF2-40B4-BE49-F238E27FC236}">
                <a16:creationId xmlns:a16="http://schemas.microsoft.com/office/drawing/2014/main" id="{13AFF218-93C1-B146-76AC-E190DBB754A8}"/>
              </a:ext>
            </a:extLst>
          </p:cNvPr>
          <p:cNvSpPr txBox="1"/>
          <p:nvPr/>
        </p:nvSpPr>
        <p:spPr>
          <a:xfrm>
            <a:off x="2906881" y="4763386"/>
            <a:ext cx="2743200" cy="307777"/>
          </a:xfrm>
          <a:prstGeom prst="rect">
            <a:avLst/>
          </a:prstGeom>
          <a:noFill/>
        </p:spPr>
        <p:txBody>
          <a:bodyPr wrap="square" rtlCol="0">
            <a:spAutoFit/>
          </a:bodyPr>
          <a:lstStyle/>
          <a:p>
            <a:r>
              <a:rPr lang="de-DE" sz="1400" dirty="0">
                <a:cs typeface="Calibri" panose="020F0502020204030204" pitchFamily="34" charset="0"/>
              </a:rPr>
              <a:t>Gray-</a:t>
            </a:r>
            <a:r>
              <a:rPr lang="de-DE" sz="1400" dirty="0" err="1">
                <a:cs typeface="Calibri" panose="020F0502020204030204" pitchFamily="34" charset="0"/>
              </a:rPr>
              <a:t>scale</a:t>
            </a:r>
            <a:r>
              <a:rPr lang="de-DE" sz="1400" dirty="0">
                <a:cs typeface="Calibri" panose="020F0502020204030204" pitchFamily="34" charset="0"/>
              </a:rPr>
              <a:t> </a:t>
            </a:r>
            <a:r>
              <a:rPr lang="de-DE" sz="1400" dirty="0" err="1">
                <a:cs typeface="Calibri" panose="020F0502020204030204" pitchFamily="34" charset="0"/>
              </a:rPr>
              <a:t>or</a:t>
            </a:r>
            <a:r>
              <a:rPr lang="de-DE" sz="1400" dirty="0">
                <a:cs typeface="Calibri" panose="020F0502020204030204" pitchFamily="34" charset="0"/>
              </a:rPr>
              <a:t> RGB </a:t>
            </a:r>
            <a:r>
              <a:rPr lang="de-DE" sz="1400" dirty="0" err="1">
                <a:cs typeface="Calibri" panose="020F0502020204030204" pitchFamily="34" charset="0"/>
              </a:rPr>
              <a:t>image</a:t>
            </a:r>
            <a:r>
              <a:rPr lang="de-DE" sz="1400" dirty="0">
                <a:cs typeface="Calibri" panose="020F0502020204030204" pitchFamily="34" charset="0"/>
              </a:rPr>
              <a:t> </a:t>
            </a:r>
            <a:endParaRPr lang="en-US" sz="1400" dirty="0">
              <a:cs typeface="Calibri" panose="020F0502020204030204" pitchFamily="34" charset="0"/>
            </a:endParaRPr>
          </a:p>
        </p:txBody>
      </p:sp>
      <p:sp>
        <p:nvSpPr>
          <p:cNvPr id="8" name="Textfeld 13">
            <a:extLst>
              <a:ext uri="{FF2B5EF4-FFF2-40B4-BE49-F238E27FC236}">
                <a16:creationId xmlns:a16="http://schemas.microsoft.com/office/drawing/2014/main" id="{B4D77DBE-518C-2653-4847-F7134A03C7C6}"/>
              </a:ext>
            </a:extLst>
          </p:cNvPr>
          <p:cNvSpPr txBox="1"/>
          <p:nvPr/>
        </p:nvSpPr>
        <p:spPr>
          <a:xfrm>
            <a:off x="3304685" y="5706176"/>
            <a:ext cx="7208167" cy="830997"/>
          </a:xfrm>
          <a:prstGeom prst="rect">
            <a:avLst/>
          </a:prstGeom>
          <a:noFill/>
        </p:spPr>
        <p:txBody>
          <a:bodyPr wrap="square" rtlCol="0">
            <a:spAutoFit/>
          </a:bodyPr>
          <a:lstStyle/>
          <a:p>
            <a:pPr marL="285750" indent="-285750">
              <a:buFontTx/>
              <a:buChar char="-"/>
            </a:pPr>
            <a:r>
              <a:rPr lang="en-US" sz="1600" b="0" i="0" dirty="0">
                <a:effectLst/>
              </a:rPr>
              <a:t>Surface </a:t>
            </a:r>
            <a:r>
              <a:rPr lang="en-US" sz="1600" b="0" i="0" dirty="0" err="1">
                <a:effectLst/>
              </a:rPr>
              <a:t>normals</a:t>
            </a:r>
            <a:r>
              <a:rPr lang="en-US" sz="1600" b="0" i="0" dirty="0">
                <a:effectLst/>
              </a:rPr>
              <a:t> of a scene is presented as a normal map</a:t>
            </a:r>
          </a:p>
          <a:p>
            <a:pPr marL="285750" indent="-285750">
              <a:buFontTx/>
              <a:buChar char="-"/>
            </a:pPr>
            <a:r>
              <a:rPr lang="en-US" sz="1600" dirty="0"/>
              <a:t>Surface normal is shown in RGB color</a:t>
            </a:r>
          </a:p>
          <a:p>
            <a:pPr marL="285750" indent="-285750">
              <a:buFontTx/>
              <a:buChar char="-"/>
            </a:pPr>
            <a:r>
              <a:rPr lang="en-US" sz="1600" dirty="0"/>
              <a:t>We want to find the surface normal map of the corresponding scene.</a:t>
            </a:r>
          </a:p>
        </p:txBody>
      </p:sp>
      <p:pic>
        <p:nvPicPr>
          <p:cNvPr id="18" name="Picture 17">
            <a:extLst>
              <a:ext uri="{FF2B5EF4-FFF2-40B4-BE49-F238E27FC236}">
                <a16:creationId xmlns:a16="http://schemas.microsoft.com/office/drawing/2014/main" id="{5ED4CF3C-83C6-6F21-5349-DFAEEEE32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4363" y="1814603"/>
            <a:ext cx="2880000" cy="2880000"/>
          </a:xfrm>
          <a:prstGeom prst="rect">
            <a:avLst/>
          </a:prstGeom>
        </p:spPr>
      </p:pic>
      <p:pic>
        <p:nvPicPr>
          <p:cNvPr id="9" name="Picture 8">
            <a:extLst>
              <a:ext uri="{FF2B5EF4-FFF2-40B4-BE49-F238E27FC236}">
                <a16:creationId xmlns:a16="http://schemas.microsoft.com/office/drawing/2014/main" id="{B22DC5F9-632A-7540-4E45-258440673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0094" y="1998997"/>
            <a:ext cx="867931" cy="867931"/>
          </a:xfrm>
          <a:prstGeom prst="rect">
            <a:avLst/>
          </a:prstGeom>
        </p:spPr>
      </p:pic>
      <p:sp>
        <p:nvSpPr>
          <p:cNvPr id="10" name="Arrow: Right 9">
            <a:extLst>
              <a:ext uri="{FF2B5EF4-FFF2-40B4-BE49-F238E27FC236}">
                <a16:creationId xmlns:a16="http://schemas.microsoft.com/office/drawing/2014/main" id="{04DCC8E5-4B76-9E58-E14B-5719C32EE71C}"/>
              </a:ext>
            </a:extLst>
          </p:cNvPr>
          <p:cNvSpPr/>
          <p:nvPr/>
        </p:nvSpPr>
        <p:spPr>
          <a:xfrm>
            <a:off x="5908713" y="3101129"/>
            <a:ext cx="1213460" cy="65574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26119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70000"/>
          </a:schemeClr>
        </a:solidFill>
        <a:effectLst/>
      </p:bgPr>
    </p:bg>
    <p:spTree>
      <p:nvGrpSpPr>
        <p:cNvPr id="1" name=""/>
        <p:cNvGrpSpPr/>
        <p:nvPr/>
      </p:nvGrpSpPr>
      <p:grpSpPr>
        <a:xfrm>
          <a:off x="0" y="0"/>
          <a:ext cx="0" cy="0"/>
          <a:chOff x="0" y="0"/>
          <a:chExt cx="0" cy="0"/>
        </a:xfrm>
      </p:grpSpPr>
      <p:sp>
        <p:nvSpPr>
          <p:cNvPr id="10" name="Textfeld 13">
            <a:extLst>
              <a:ext uri="{FF2B5EF4-FFF2-40B4-BE49-F238E27FC236}">
                <a16:creationId xmlns:a16="http://schemas.microsoft.com/office/drawing/2014/main" id="{A25458F4-8159-6DA1-FE36-30D0A4305BFB}"/>
              </a:ext>
            </a:extLst>
          </p:cNvPr>
          <p:cNvSpPr txBox="1"/>
          <p:nvPr/>
        </p:nvSpPr>
        <p:spPr>
          <a:xfrm>
            <a:off x="0" y="150121"/>
            <a:ext cx="4381031" cy="369332"/>
          </a:xfrm>
          <a:prstGeom prst="rect">
            <a:avLst/>
          </a:prstGeom>
          <a:noFill/>
        </p:spPr>
        <p:txBody>
          <a:bodyPr wrap="square" rtlCol="0">
            <a:spAutoFit/>
          </a:bodyPr>
          <a:lstStyle/>
          <a:p>
            <a:r>
              <a:rPr lang="de-DE" dirty="0" err="1">
                <a:latin typeface="Calibri" panose="020F0502020204030204" pitchFamily="34" charset="0"/>
                <a:cs typeface="Calibri" panose="020F0502020204030204" pitchFamily="34" charset="0"/>
              </a:rPr>
              <a:t>Applying</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scenarios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for</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surface</a:t>
            </a:r>
            <a:r>
              <a:rPr lang="de-DE" dirty="0">
                <a:latin typeface="Calibri" panose="020F0502020204030204" pitchFamily="34" charset="0"/>
                <a:cs typeface="Calibri" panose="020F0502020204030204" pitchFamily="34" charset="0"/>
              </a:rPr>
              <a:t> normal</a:t>
            </a:r>
            <a:endParaRPr lang="en-US" dirty="0">
              <a:latin typeface="Calibri" panose="020F0502020204030204" pitchFamily="34" charset="0"/>
              <a:cs typeface="Calibri" panose="020F0502020204030204" pitchFamily="34" charset="0"/>
            </a:endParaRPr>
          </a:p>
        </p:txBody>
      </p:sp>
      <p:grpSp>
        <p:nvGrpSpPr>
          <p:cNvPr id="1038" name="Group 1037">
            <a:extLst>
              <a:ext uri="{FF2B5EF4-FFF2-40B4-BE49-F238E27FC236}">
                <a16:creationId xmlns:a16="http://schemas.microsoft.com/office/drawing/2014/main" id="{1F734E32-3E88-6610-482A-F91D1F19EEB1}"/>
              </a:ext>
            </a:extLst>
          </p:cNvPr>
          <p:cNvGrpSpPr/>
          <p:nvPr/>
        </p:nvGrpSpPr>
        <p:grpSpPr>
          <a:xfrm>
            <a:off x="1735113" y="724603"/>
            <a:ext cx="8097799" cy="5747841"/>
            <a:chOff x="1909774" y="539668"/>
            <a:chExt cx="8097799" cy="5747841"/>
          </a:xfrm>
        </p:grpSpPr>
        <p:pic>
          <p:nvPicPr>
            <p:cNvPr id="26" name="Picture 25">
              <a:extLst>
                <a:ext uri="{FF2B5EF4-FFF2-40B4-BE49-F238E27FC236}">
                  <a16:creationId xmlns:a16="http://schemas.microsoft.com/office/drawing/2014/main" id="{975D6364-638A-93C3-8427-EFE0589EF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255" y="912973"/>
              <a:ext cx="2520000" cy="2520000"/>
            </a:xfrm>
            <a:prstGeom prst="rect">
              <a:avLst/>
            </a:prstGeom>
          </p:spPr>
        </p:pic>
        <p:grpSp>
          <p:nvGrpSpPr>
            <p:cNvPr id="1030" name="Group 1029">
              <a:extLst>
                <a:ext uri="{FF2B5EF4-FFF2-40B4-BE49-F238E27FC236}">
                  <a16:creationId xmlns:a16="http://schemas.microsoft.com/office/drawing/2014/main" id="{7A70E59F-D241-8A48-DB91-8F1D11B05C32}"/>
                </a:ext>
              </a:extLst>
            </p:cNvPr>
            <p:cNvGrpSpPr/>
            <p:nvPr/>
          </p:nvGrpSpPr>
          <p:grpSpPr>
            <a:xfrm>
              <a:off x="4654848" y="3398177"/>
              <a:ext cx="2520000" cy="2889332"/>
              <a:chOff x="3455140" y="3213780"/>
              <a:chExt cx="2520000" cy="2889332"/>
            </a:xfrm>
          </p:grpSpPr>
          <p:pic>
            <p:nvPicPr>
              <p:cNvPr id="28" name="Picture 27">
                <a:extLst>
                  <a:ext uri="{FF2B5EF4-FFF2-40B4-BE49-F238E27FC236}">
                    <a16:creationId xmlns:a16="http://schemas.microsoft.com/office/drawing/2014/main" id="{AFFC91E6-5D4F-ADBE-4DFA-5DBA0CA88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140" y="3583112"/>
                <a:ext cx="2520000" cy="2520000"/>
              </a:xfrm>
              <a:prstGeom prst="rect">
                <a:avLst/>
              </a:prstGeom>
            </p:spPr>
          </p:pic>
          <p:sp>
            <p:nvSpPr>
              <p:cNvPr id="29" name="Textfeld 13">
                <a:extLst>
                  <a:ext uri="{FF2B5EF4-FFF2-40B4-BE49-F238E27FC236}">
                    <a16:creationId xmlns:a16="http://schemas.microsoft.com/office/drawing/2014/main" id="{5D3D714E-D854-737B-9D2E-958A718DE687}"/>
                  </a:ext>
                </a:extLst>
              </p:cNvPr>
              <p:cNvSpPr txBox="1"/>
              <p:nvPr/>
            </p:nvSpPr>
            <p:spPr>
              <a:xfrm>
                <a:off x="4083281" y="3213780"/>
                <a:ext cx="1039697" cy="369332"/>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Trip-Net</a:t>
                </a:r>
                <a:endParaRPr lang="en-US" dirty="0">
                  <a:latin typeface="Calibri" panose="020F0502020204030204" pitchFamily="34" charset="0"/>
                  <a:cs typeface="Calibri" panose="020F0502020204030204" pitchFamily="34" charset="0"/>
                </a:endParaRPr>
              </a:p>
            </p:txBody>
          </p:sp>
        </p:grpSp>
        <p:sp>
          <p:nvSpPr>
            <p:cNvPr id="30" name="Textfeld 13">
              <a:extLst>
                <a:ext uri="{FF2B5EF4-FFF2-40B4-BE49-F238E27FC236}">
                  <a16:creationId xmlns:a16="http://schemas.microsoft.com/office/drawing/2014/main" id="{8DFC7874-6F89-59EE-1C9E-E4E6000CE1AD}"/>
                </a:ext>
              </a:extLst>
            </p:cNvPr>
            <p:cNvSpPr txBox="1"/>
            <p:nvPr/>
          </p:nvSpPr>
          <p:spPr>
            <a:xfrm>
              <a:off x="2601182" y="539668"/>
              <a:ext cx="1039697" cy="369332"/>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Image</a:t>
              </a:r>
              <a:endParaRPr lang="en-US" dirty="0">
                <a:latin typeface="Calibri" panose="020F0502020204030204" pitchFamily="34" charset="0"/>
                <a:cs typeface="Calibri" panose="020F0502020204030204" pitchFamily="34" charset="0"/>
              </a:endParaRPr>
            </a:p>
          </p:txBody>
        </p:sp>
        <p:pic>
          <p:nvPicPr>
            <p:cNvPr id="1024" name="Picture 1023">
              <a:extLst>
                <a:ext uri="{FF2B5EF4-FFF2-40B4-BE49-F238E27FC236}">
                  <a16:creationId xmlns:a16="http://schemas.microsoft.com/office/drawing/2014/main" id="{9E128CE4-2827-276A-1882-B2ACE318D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7573" y="3767509"/>
              <a:ext cx="2520000" cy="2520000"/>
            </a:xfrm>
            <a:prstGeom prst="rect">
              <a:avLst/>
            </a:prstGeom>
          </p:spPr>
        </p:pic>
        <p:sp>
          <p:nvSpPr>
            <p:cNvPr id="1025" name="Textfeld 13">
              <a:extLst>
                <a:ext uri="{FF2B5EF4-FFF2-40B4-BE49-F238E27FC236}">
                  <a16:creationId xmlns:a16="http://schemas.microsoft.com/office/drawing/2014/main" id="{C8257C4D-0266-A074-87FE-2744C362A05D}"/>
                </a:ext>
              </a:extLst>
            </p:cNvPr>
            <p:cNvSpPr txBox="1"/>
            <p:nvPr/>
          </p:nvSpPr>
          <p:spPr>
            <a:xfrm>
              <a:off x="8390367" y="3429000"/>
              <a:ext cx="1039697" cy="369332"/>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GT</a:t>
              </a:r>
              <a:endParaRPr lang="en-US" dirty="0">
                <a:latin typeface="Calibri" panose="020F0502020204030204" pitchFamily="34" charset="0"/>
                <a:cs typeface="Calibri" panose="020F0502020204030204" pitchFamily="34" charset="0"/>
              </a:endParaRPr>
            </a:p>
          </p:txBody>
        </p:sp>
        <p:pic>
          <p:nvPicPr>
            <p:cNvPr id="1029" name="Picture 1028">
              <a:extLst>
                <a:ext uri="{FF2B5EF4-FFF2-40B4-BE49-F238E27FC236}">
                  <a16:creationId xmlns:a16="http://schemas.microsoft.com/office/drawing/2014/main" id="{C899CF30-8472-F4E9-AC91-DFCB43C70A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217" y="909000"/>
              <a:ext cx="2520000" cy="2520000"/>
            </a:xfrm>
            <a:prstGeom prst="rect">
              <a:avLst/>
            </a:prstGeom>
          </p:spPr>
        </p:pic>
        <p:sp>
          <p:nvSpPr>
            <p:cNvPr id="1031" name="Textfeld 13">
              <a:extLst>
                <a:ext uri="{FF2B5EF4-FFF2-40B4-BE49-F238E27FC236}">
                  <a16:creationId xmlns:a16="http://schemas.microsoft.com/office/drawing/2014/main" id="{404379E4-30E2-1A2B-A988-BCF98799A9BA}"/>
                </a:ext>
              </a:extLst>
            </p:cNvPr>
            <p:cNvSpPr txBox="1"/>
            <p:nvPr/>
          </p:nvSpPr>
          <p:spPr>
            <a:xfrm>
              <a:off x="5662155" y="539668"/>
              <a:ext cx="1039697" cy="369332"/>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CNN</a:t>
              </a:r>
              <a:endParaRPr lang="en-US" dirty="0">
                <a:latin typeface="Calibri" panose="020F0502020204030204" pitchFamily="34" charset="0"/>
                <a:cs typeface="Calibri" panose="020F0502020204030204" pitchFamily="34" charset="0"/>
              </a:endParaRPr>
            </a:p>
          </p:txBody>
        </p:sp>
        <p:pic>
          <p:nvPicPr>
            <p:cNvPr id="1033" name="Picture 1032">
              <a:extLst>
                <a:ext uri="{FF2B5EF4-FFF2-40B4-BE49-F238E27FC236}">
                  <a16:creationId xmlns:a16="http://schemas.microsoft.com/office/drawing/2014/main" id="{C8787D8D-A280-93AC-54EF-96D7126D30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7403" y="909000"/>
              <a:ext cx="2520000" cy="2520000"/>
            </a:xfrm>
            <a:prstGeom prst="rect">
              <a:avLst/>
            </a:prstGeom>
          </p:spPr>
        </p:pic>
        <p:sp>
          <p:nvSpPr>
            <p:cNvPr id="1034" name="Textfeld 13">
              <a:extLst>
                <a:ext uri="{FF2B5EF4-FFF2-40B4-BE49-F238E27FC236}">
                  <a16:creationId xmlns:a16="http://schemas.microsoft.com/office/drawing/2014/main" id="{E90B5000-4700-15F4-D659-9005A6DD500D}"/>
                </a:ext>
              </a:extLst>
            </p:cNvPr>
            <p:cNvSpPr txBox="1"/>
            <p:nvPr/>
          </p:nvSpPr>
          <p:spPr>
            <a:xfrm>
              <a:off x="8353985" y="539668"/>
              <a:ext cx="1039697" cy="369332"/>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NOC</a:t>
              </a:r>
              <a:endParaRPr lang="en-US" dirty="0">
                <a:latin typeface="Calibri" panose="020F0502020204030204" pitchFamily="34" charset="0"/>
                <a:cs typeface="Calibri" panose="020F0502020204030204" pitchFamily="34" charset="0"/>
              </a:endParaRPr>
            </a:p>
          </p:txBody>
        </p:sp>
        <p:pic>
          <p:nvPicPr>
            <p:cNvPr id="1036" name="Picture 1035">
              <a:extLst>
                <a:ext uri="{FF2B5EF4-FFF2-40B4-BE49-F238E27FC236}">
                  <a16:creationId xmlns:a16="http://schemas.microsoft.com/office/drawing/2014/main" id="{E4C2F953-27AD-6C61-4243-B7604DF98B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9774" y="3767509"/>
              <a:ext cx="2520000" cy="2520000"/>
            </a:xfrm>
            <a:prstGeom prst="rect">
              <a:avLst/>
            </a:prstGeom>
          </p:spPr>
        </p:pic>
        <p:sp>
          <p:nvSpPr>
            <p:cNvPr id="1037" name="Textfeld 13">
              <a:extLst>
                <a:ext uri="{FF2B5EF4-FFF2-40B4-BE49-F238E27FC236}">
                  <a16:creationId xmlns:a16="http://schemas.microsoft.com/office/drawing/2014/main" id="{0E2F57C3-886C-F2E7-CBDA-242278513ED1}"/>
                </a:ext>
              </a:extLst>
            </p:cNvPr>
            <p:cNvSpPr txBox="1"/>
            <p:nvPr/>
          </p:nvSpPr>
          <p:spPr>
            <a:xfrm>
              <a:off x="2963275" y="3398177"/>
              <a:ext cx="1039697" cy="369332"/>
            </a:xfrm>
            <a:prstGeom prst="rect">
              <a:avLst/>
            </a:prstGeom>
            <a:noFill/>
          </p:spPr>
          <p:txBody>
            <a:bodyPr wrap="square" rtlCol="0">
              <a:spAutoFit/>
            </a:bodyPr>
            <a:lstStyle/>
            <a:p>
              <a:r>
                <a:rPr lang="de-DE" dirty="0">
                  <a:latin typeface="Calibri" panose="020F0502020204030204" pitchFamily="34" charset="0"/>
                  <a:cs typeface="Calibri" panose="020F0502020204030204" pitchFamily="34" charset="0"/>
                </a:rPr>
                <a:t>GCNN</a:t>
              </a:r>
              <a:endParaRPr 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448147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7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A671E28-57A5-EAFE-2DEC-6AE445E14D0C}"/>
              </a:ext>
            </a:extLst>
          </p:cNvPr>
          <p:cNvGrpSpPr/>
          <p:nvPr/>
        </p:nvGrpSpPr>
        <p:grpSpPr>
          <a:xfrm>
            <a:off x="73152" y="6320732"/>
            <a:ext cx="3597968" cy="411123"/>
            <a:chOff x="8292076" y="5078755"/>
            <a:chExt cx="3597968" cy="411123"/>
          </a:xfrm>
        </p:grpSpPr>
        <p:pic>
          <p:nvPicPr>
            <p:cNvPr id="6" name="Picture 5">
              <a:extLst>
                <a:ext uri="{FF2B5EF4-FFF2-40B4-BE49-F238E27FC236}">
                  <a16:creationId xmlns:a16="http://schemas.microsoft.com/office/drawing/2014/main" id="{2281D83E-1CA8-8786-7DA6-69DD97CD7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860" y="5120546"/>
              <a:ext cx="2438400" cy="285750"/>
            </a:xfrm>
            <a:prstGeom prst="rect">
              <a:avLst/>
            </a:prstGeom>
          </p:spPr>
        </p:pic>
        <p:sp>
          <p:nvSpPr>
            <p:cNvPr id="8" name="TextBox 7">
              <a:extLst>
                <a:ext uri="{FF2B5EF4-FFF2-40B4-BE49-F238E27FC236}">
                  <a16:creationId xmlns:a16="http://schemas.microsoft.com/office/drawing/2014/main" id="{AD1FA60E-4527-DA64-96BF-DFEA5BB2F8F6}"/>
                </a:ext>
              </a:extLst>
            </p:cNvPr>
            <p:cNvSpPr txBox="1"/>
            <p:nvPr/>
          </p:nvSpPr>
          <p:spPr>
            <a:xfrm>
              <a:off x="8292076" y="5078755"/>
              <a:ext cx="816360" cy="369332"/>
            </a:xfrm>
            <a:prstGeom prst="rect">
              <a:avLst/>
            </a:prstGeom>
            <a:noFill/>
          </p:spPr>
          <p:txBody>
            <a:bodyPr wrap="square" rtlCol="0">
              <a:spAutoFit/>
            </a:bodyPr>
            <a:lstStyle/>
            <a:p>
              <a:r>
                <a:rPr lang="en-US" dirty="0">
                  <a:latin typeface="Candara" panose="020E0502030303020204" pitchFamily="34" charset="0"/>
                </a:rPr>
                <a:t>0</a:t>
              </a:r>
            </a:p>
          </p:txBody>
        </p:sp>
        <p:sp>
          <p:nvSpPr>
            <p:cNvPr id="9" name="TextBox 8">
              <a:extLst>
                <a:ext uri="{FF2B5EF4-FFF2-40B4-BE49-F238E27FC236}">
                  <a16:creationId xmlns:a16="http://schemas.microsoft.com/office/drawing/2014/main" id="{856AEC9C-5E48-B461-0995-4D2A6D1DC2FB}"/>
                </a:ext>
              </a:extLst>
            </p:cNvPr>
            <p:cNvSpPr txBox="1"/>
            <p:nvPr/>
          </p:nvSpPr>
          <p:spPr>
            <a:xfrm>
              <a:off x="11387305" y="5120546"/>
              <a:ext cx="502739" cy="369332"/>
            </a:xfrm>
            <a:prstGeom prst="rect">
              <a:avLst/>
            </a:prstGeom>
            <a:noFill/>
          </p:spPr>
          <p:txBody>
            <a:bodyPr wrap="square" rtlCol="0">
              <a:spAutoFit/>
            </a:bodyPr>
            <a:lstStyle/>
            <a:p>
              <a:r>
                <a:rPr lang="en-US" dirty="0">
                  <a:latin typeface="Candara" panose="020E0502030303020204" pitchFamily="34" charset="0"/>
                </a:rPr>
                <a:t>90</a:t>
              </a:r>
            </a:p>
          </p:txBody>
        </p:sp>
      </p:grpSp>
      <p:grpSp>
        <p:nvGrpSpPr>
          <p:cNvPr id="42" name="Group 41">
            <a:extLst>
              <a:ext uri="{FF2B5EF4-FFF2-40B4-BE49-F238E27FC236}">
                <a16:creationId xmlns:a16="http://schemas.microsoft.com/office/drawing/2014/main" id="{D136424E-D82A-14E4-BB2D-9C87F6E9D2C6}"/>
              </a:ext>
            </a:extLst>
          </p:cNvPr>
          <p:cNvGrpSpPr/>
          <p:nvPr/>
        </p:nvGrpSpPr>
        <p:grpSpPr>
          <a:xfrm>
            <a:off x="1289431" y="552949"/>
            <a:ext cx="9245219" cy="5261786"/>
            <a:chOff x="1735582" y="873751"/>
            <a:chExt cx="7927223" cy="4265951"/>
          </a:xfrm>
        </p:grpSpPr>
        <p:sp>
          <p:nvSpPr>
            <p:cNvPr id="15" name="TextBox 14">
              <a:extLst>
                <a:ext uri="{FF2B5EF4-FFF2-40B4-BE49-F238E27FC236}">
                  <a16:creationId xmlns:a16="http://schemas.microsoft.com/office/drawing/2014/main" id="{4A49E767-6C64-E93C-B72A-F7382530F293}"/>
                </a:ext>
              </a:extLst>
            </p:cNvPr>
            <p:cNvSpPr txBox="1"/>
            <p:nvPr/>
          </p:nvSpPr>
          <p:spPr>
            <a:xfrm>
              <a:off x="2160791" y="911653"/>
              <a:ext cx="596638" cy="523220"/>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16" name="TextBox 15">
              <a:extLst>
                <a:ext uri="{FF2B5EF4-FFF2-40B4-BE49-F238E27FC236}">
                  <a16:creationId xmlns:a16="http://schemas.microsoft.com/office/drawing/2014/main" id="{01421161-DFD1-468D-DA81-274DFA8A6C61}"/>
                </a:ext>
              </a:extLst>
            </p:cNvPr>
            <p:cNvSpPr txBox="1"/>
            <p:nvPr/>
          </p:nvSpPr>
          <p:spPr>
            <a:xfrm>
              <a:off x="4183357" y="873751"/>
              <a:ext cx="1083951" cy="523220"/>
            </a:xfrm>
            <a:prstGeom prst="rect">
              <a:avLst/>
            </a:prstGeom>
            <a:noFill/>
          </p:spPr>
          <p:txBody>
            <a:bodyPr wrap="none" rtlCol="0">
              <a:spAutoFit/>
            </a:bodyPr>
            <a:lstStyle/>
            <a:p>
              <a:r>
                <a:rPr lang="en-US" sz="2800" b="1" dirty="0">
                  <a:latin typeface="Candara" panose="020E0502030303020204" pitchFamily="34" charset="0"/>
                </a:rPr>
                <a:t>GCNN</a:t>
              </a:r>
            </a:p>
          </p:txBody>
        </p:sp>
        <p:pic>
          <p:nvPicPr>
            <p:cNvPr id="5" name="Picture 4">
              <a:extLst>
                <a:ext uri="{FF2B5EF4-FFF2-40B4-BE49-F238E27FC236}">
                  <a16:creationId xmlns:a16="http://schemas.microsoft.com/office/drawing/2014/main" id="{BE92AD9C-A24E-3B91-D618-540B81E38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582" y="3339429"/>
              <a:ext cx="1800000" cy="1800000"/>
            </a:xfrm>
            <a:prstGeom prst="rect">
              <a:avLst/>
            </a:prstGeom>
          </p:spPr>
        </p:pic>
        <p:pic>
          <p:nvPicPr>
            <p:cNvPr id="11" name="Picture 10">
              <a:extLst>
                <a:ext uri="{FF2B5EF4-FFF2-40B4-BE49-F238E27FC236}">
                  <a16:creationId xmlns:a16="http://schemas.microsoft.com/office/drawing/2014/main" id="{B8E041D4-264D-82E3-7CF2-BD7B87051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582" y="1396971"/>
              <a:ext cx="1800000" cy="1800000"/>
            </a:xfrm>
            <a:prstGeom prst="rect">
              <a:avLst/>
            </a:prstGeom>
          </p:spPr>
        </p:pic>
        <p:pic>
          <p:nvPicPr>
            <p:cNvPr id="19" name="Picture 18">
              <a:extLst>
                <a:ext uri="{FF2B5EF4-FFF2-40B4-BE49-F238E27FC236}">
                  <a16:creationId xmlns:a16="http://schemas.microsoft.com/office/drawing/2014/main" id="{CA81058E-13E0-CB72-069A-8BBA629B7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5333" y="1396971"/>
              <a:ext cx="1800000" cy="1800000"/>
            </a:xfrm>
            <a:prstGeom prst="rect">
              <a:avLst/>
            </a:prstGeom>
          </p:spPr>
        </p:pic>
        <p:pic>
          <p:nvPicPr>
            <p:cNvPr id="23" name="Picture 22">
              <a:extLst>
                <a:ext uri="{FF2B5EF4-FFF2-40B4-BE49-F238E27FC236}">
                  <a16:creationId xmlns:a16="http://schemas.microsoft.com/office/drawing/2014/main" id="{1E09390B-801E-D052-2646-A3DFB23EFA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5333" y="3339429"/>
              <a:ext cx="1800000" cy="1800000"/>
            </a:xfrm>
            <a:prstGeom prst="rect">
              <a:avLst/>
            </a:prstGeom>
          </p:spPr>
        </p:pic>
        <p:pic>
          <p:nvPicPr>
            <p:cNvPr id="32" name="Picture 31">
              <a:extLst>
                <a:ext uri="{FF2B5EF4-FFF2-40B4-BE49-F238E27FC236}">
                  <a16:creationId xmlns:a16="http://schemas.microsoft.com/office/drawing/2014/main" id="{0305A45E-2CA4-CBE7-665F-08233F4B85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2805" y="1396698"/>
              <a:ext cx="1800000" cy="1800000"/>
            </a:xfrm>
            <a:prstGeom prst="rect">
              <a:avLst/>
            </a:prstGeom>
          </p:spPr>
        </p:pic>
        <p:sp>
          <p:nvSpPr>
            <p:cNvPr id="33" name="TextBox 32">
              <a:extLst>
                <a:ext uri="{FF2B5EF4-FFF2-40B4-BE49-F238E27FC236}">
                  <a16:creationId xmlns:a16="http://schemas.microsoft.com/office/drawing/2014/main" id="{D11CEE8C-DD45-99C4-408D-2F3C689CFA66}"/>
                </a:ext>
              </a:extLst>
            </p:cNvPr>
            <p:cNvSpPr txBox="1"/>
            <p:nvPr/>
          </p:nvSpPr>
          <p:spPr>
            <a:xfrm>
              <a:off x="8337333" y="873751"/>
              <a:ext cx="875881" cy="523220"/>
            </a:xfrm>
            <a:prstGeom prst="rect">
              <a:avLst/>
            </a:prstGeom>
            <a:noFill/>
          </p:spPr>
          <p:txBody>
            <a:bodyPr wrap="none" rtlCol="0">
              <a:spAutoFit/>
            </a:bodyPr>
            <a:lstStyle/>
            <a:p>
              <a:r>
                <a:rPr lang="en-US" sz="2800" b="1" dirty="0">
                  <a:latin typeface="Candara" panose="020E0502030303020204" pitchFamily="34" charset="0"/>
                </a:rPr>
                <a:t>NOC</a:t>
              </a:r>
            </a:p>
          </p:txBody>
        </p:sp>
        <p:pic>
          <p:nvPicPr>
            <p:cNvPr id="35" name="Picture 34">
              <a:extLst>
                <a:ext uri="{FF2B5EF4-FFF2-40B4-BE49-F238E27FC236}">
                  <a16:creationId xmlns:a16="http://schemas.microsoft.com/office/drawing/2014/main" id="{24255834-ED5F-FB13-1837-BD2BEA28ED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0480" y="3339429"/>
              <a:ext cx="1800000" cy="1800000"/>
            </a:xfrm>
            <a:prstGeom prst="rect">
              <a:avLst/>
            </a:prstGeom>
          </p:spPr>
        </p:pic>
        <p:pic>
          <p:nvPicPr>
            <p:cNvPr id="37" name="Picture 36">
              <a:extLst>
                <a:ext uri="{FF2B5EF4-FFF2-40B4-BE49-F238E27FC236}">
                  <a16:creationId xmlns:a16="http://schemas.microsoft.com/office/drawing/2014/main" id="{072BA0BB-9F87-08E1-AC7A-53DA5EC153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4069" y="3339702"/>
              <a:ext cx="1800000" cy="1800000"/>
            </a:xfrm>
            <a:prstGeom prst="rect">
              <a:avLst/>
            </a:prstGeom>
          </p:spPr>
        </p:pic>
        <p:pic>
          <p:nvPicPr>
            <p:cNvPr id="39" name="Picture 38">
              <a:extLst>
                <a:ext uri="{FF2B5EF4-FFF2-40B4-BE49-F238E27FC236}">
                  <a16:creationId xmlns:a16="http://schemas.microsoft.com/office/drawing/2014/main" id="{E074EBD4-D187-5A1D-EAE1-25BF9F7A71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4069" y="1396971"/>
              <a:ext cx="1800000" cy="1800000"/>
            </a:xfrm>
            <a:prstGeom prst="rect">
              <a:avLst/>
            </a:prstGeom>
          </p:spPr>
        </p:pic>
        <p:sp>
          <p:nvSpPr>
            <p:cNvPr id="40" name="TextBox 39">
              <a:extLst>
                <a:ext uri="{FF2B5EF4-FFF2-40B4-BE49-F238E27FC236}">
                  <a16:creationId xmlns:a16="http://schemas.microsoft.com/office/drawing/2014/main" id="{6DA8EA76-CEDC-4B14-439A-4E3E6CBEF3B5}"/>
                </a:ext>
              </a:extLst>
            </p:cNvPr>
            <p:cNvSpPr txBox="1"/>
            <p:nvPr/>
          </p:nvSpPr>
          <p:spPr>
            <a:xfrm>
              <a:off x="6306128" y="874024"/>
              <a:ext cx="861133" cy="523220"/>
            </a:xfrm>
            <a:prstGeom prst="rect">
              <a:avLst/>
            </a:prstGeom>
            <a:noFill/>
          </p:spPr>
          <p:txBody>
            <a:bodyPr wrap="none" rtlCol="0">
              <a:spAutoFit/>
            </a:bodyPr>
            <a:lstStyle/>
            <a:p>
              <a:r>
                <a:rPr lang="en-US" sz="2800" b="1" dirty="0">
                  <a:latin typeface="Candara" panose="020E0502030303020204" pitchFamily="34" charset="0"/>
                </a:rPr>
                <a:t>CNN</a:t>
              </a:r>
            </a:p>
          </p:txBody>
        </p:sp>
      </p:grpSp>
      <p:sp>
        <p:nvSpPr>
          <p:cNvPr id="41" name="TextBox 40">
            <a:extLst>
              <a:ext uri="{FF2B5EF4-FFF2-40B4-BE49-F238E27FC236}">
                <a16:creationId xmlns:a16="http://schemas.microsoft.com/office/drawing/2014/main" id="{7F3FBD24-1E28-B326-0062-B66D20AEA1B7}"/>
              </a:ext>
            </a:extLst>
          </p:cNvPr>
          <p:cNvSpPr txBox="1"/>
          <p:nvPr/>
        </p:nvSpPr>
        <p:spPr>
          <a:xfrm>
            <a:off x="6565393" y="6104176"/>
            <a:ext cx="7106956" cy="646331"/>
          </a:xfrm>
          <a:prstGeom prst="rect">
            <a:avLst/>
          </a:prstGeom>
          <a:noFill/>
        </p:spPr>
        <p:txBody>
          <a:bodyPr wrap="square" rtlCol="0">
            <a:spAutoFit/>
          </a:bodyPr>
          <a:lstStyle/>
          <a:p>
            <a:pPr marL="285750" indent="-285750">
              <a:buFontTx/>
              <a:buChar char="-"/>
            </a:pPr>
            <a:r>
              <a:rPr lang="en-US" dirty="0">
                <a:solidFill>
                  <a:srgbClr val="FF0000"/>
                </a:solidFill>
                <a:latin typeface="Candara" panose="020E0502030303020204" pitchFamily="34" charset="0"/>
              </a:rPr>
              <a:t>GCNN gives a much accurate result compared to CNN</a:t>
            </a:r>
          </a:p>
          <a:p>
            <a:pPr marL="285750" indent="-285750">
              <a:buFontTx/>
              <a:buChar char="-"/>
            </a:pPr>
            <a:r>
              <a:rPr lang="en-US" dirty="0">
                <a:solidFill>
                  <a:srgbClr val="FF0000"/>
                </a:solidFill>
                <a:latin typeface="Candara" panose="020E0502030303020204" pitchFamily="34" charset="0"/>
              </a:rPr>
              <a:t>Skip connection</a:t>
            </a:r>
          </a:p>
        </p:txBody>
      </p:sp>
      <p:sp>
        <p:nvSpPr>
          <p:cNvPr id="43" name="TextBox 42">
            <a:extLst>
              <a:ext uri="{FF2B5EF4-FFF2-40B4-BE49-F238E27FC236}">
                <a16:creationId xmlns:a16="http://schemas.microsoft.com/office/drawing/2014/main" id="{1EA0BBB9-7361-5037-1481-0FDDE683112C}"/>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rgbClr val="FF0000"/>
                </a:solidFill>
                <a:latin typeface="Candara" panose="020E0502030303020204" pitchFamily="34" charset="0"/>
              </a:rPr>
              <a:t>Object</a:t>
            </a:r>
            <a:r>
              <a:rPr lang="de-DE" dirty="0">
                <a:solidFill>
                  <a:srgbClr val="FF0000"/>
                </a:solidFill>
                <a:latin typeface="Candara" panose="020E0502030303020204" pitchFamily="34" charset="0"/>
              </a:rPr>
              <a:t>: Dragon</a:t>
            </a:r>
          </a:p>
          <a:p>
            <a:pPr algn="r"/>
            <a:r>
              <a:rPr lang="de-DE" dirty="0">
                <a:solidFill>
                  <a:srgbClr val="FF0000"/>
                </a:solidFill>
                <a:latin typeface="Candara" panose="020E0502030303020204" pitchFamily="34" charset="0"/>
              </a:rPr>
              <a:t>Resolution: 128x128 </a:t>
            </a:r>
            <a:endParaRPr lang="en-US" dirty="0">
              <a:solidFill>
                <a:srgbClr val="FF0000"/>
              </a:solidFill>
              <a:latin typeface="Candara" panose="020E0502030303020204" pitchFamily="34" charset="0"/>
            </a:endParaRPr>
          </a:p>
        </p:txBody>
      </p:sp>
    </p:spTree>
    <p:extLst>
      <p:ext uri="{BB962C8B-B14F-4D97-AF65-F5344CB8AC3E}">
        <p14:creationId xmlns:p14="http://schemas.microsoft.com/office/powerpoint/2010/main" val="4039273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517842" y="296039"/>
            <a:ext cx="4159568" cy="584775"/>
          </a:xfrm>
          <a:prstGeom prst="rect">
            <a:avLst/>
          </a:prstGeom>
          <a:noFill/>
        </p:spPr>
        <p:txBody>
          <a:bodyPr wrap="square" rtlCol="0">
            <a:spAutoFit/>
          </a:bodyPr>
          <a:lstStyle/>
          <a:p>
            <a:r>
              <a:rPr lang="en-US" altLang="zh-CN" sz="3200" b="1" dirty="0">
                <a:latin typeface="Candara" panose="020E0502030303020204" pitchFamily="34" charset="0"/>
              </a:rPr>
              <a:t>SVD visual evaluation</a:t>
            </a:r>
            <a:endParaRPr lang="en-US" sz="3200" dirty="0">
              <a:latin typeface="Candara" panose="020E0502030303020204" pitchFamily="34" charset="0"/>
            </a:endParaRPr>
          </a:p>
        </p:txBody>
      </p:sp>
      <p:grpSp>
        <p:nvGrpSpPr>
          <p:cNvPr id="30" name="Group 29">
            <a:extLst>
              <a:ext uri="{FF2B5EF4-FFF2-40B4-BE49-F238E27FC236}">
                <a16:creationId xmlns:a16="http://schemas.microsoft.com/office/drawing/2014/main" id="{D3A8E3CD-9167-80C6-9110-2C6DA919FE35}"/>
              </a:ext>
            </a:extLst>
          </p:cNvPr>
          <p:cNvGrpSpPr/>
          <p:nvPr/>
        </p:nvGrpSpPr>
        <p:grpSpPr>
          <a:xfrm>
            <a:off x="8424156" y="6155715"/>
            <a:ext cx="3597968" cy="411123"/>
            <a:chOff x="8292076" y="5078755"/>
            <a:chExt cx="3597968" cy="411123"/>
          </a:xfrm>
        </p:grpSpPr>
        <p:pic>
          <p:nvPicPr>
            <p:cNvPr id="27" name="Picture 26">
              <a:extLst>
                <a:ext uri="{FF2B5EF4-FFF2-40B4-BE49-F238E27FC236}">
                  <a16:creationId xmlns:a16="http://schemas.microsoft.com/office/drawing/2014/main" id="{9452DFAC-A6B7-D39B-076E-7F72C3DF3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860" y="5120546"/>
              <a:ext cx="2438400" cy="285750"/>
            </a:xfrm>
            <a:prstGeom prst="rect">
              <a:avLst/>
            </a:prstGeom>
          </p:spPr>
        </p:pic>
        <p:sp>
          <p:nvSpPr>
            <p:cNvPr id="28" name="TextBox 27">
              <a:extLst>
                <a:ext uri="{FF2B5EF4-FFF2-40B4-BE49-F238E27FC236}">
                  <a16:creationId xmlns:a16="http://schemas.microsoft.com/office/drawing/2014/main" id="{48644EEC-D536-930A-6BE1-9F31D7F42965}"/>
                </a:ext>
              </a:extLst>
            </p:cNvPr>
            <p:cNvSpPr txBox="1"/>
            <p:nvPr/>
          </p:nvSpPr>
          <p:spPr>
            <a:xfrm>
              <a:off x="8292076" y="5078755"/>
              <a:ext cx="816360" cy="369332"/>
            </a:xfrm>
            <a:prstGeom prst="rect">
              <a:avLst/>
            </a:prstGeom>
            <a:noFill/>
          </p:spPr>
          <p:txBody>
            <a:bodyPr wrap="square" rtlCol="0">
              <a:spAutoFit/>
            </a:bodyPr>
            <a:lstStyle/>
            <a:p>
              <a:r>
                <a:rPr lang="en-US" dirty="0">
                  <a:latin typeface="Candara" panose="020E0502030303020204" pitchFamily="34" charset="0"/>
                </a:rPr>
                <a:t>0</a:t>
              </a:r>
            </a:p>
          </p:txBody>
        </p:sp>
        <p:sp>
          <p:nvSpPr>
            <p:cNvPr id="29" name="TextBox 28">
              <a:extLst>
                <a:ext uri="{FF2B5EF4-FFF2-40B4-BE49-F238E27FC236}">
                  <a16:creationId xmlns:a16="http://schemas.microsoft.com/office/drawing/2014/main" id="{A0810E84-9794-C67F-1071-017027776518}"/>
                </a:ext>
              </a:extLst>
            </p:cNvPr>
            <p:cNvSpPr txBox="1"/>
            <p:nvPr/>
          </p:nvSpPr>
          <p:spPr>
            <a:xfrm>
              <a:off x="11387305" y="5120546"/>
              <a:ext cx="502739" cy="369332"/>
            </a:xfrm>
            <a:prstGeom prst="rect">
              <a:avLst/>
            </a:prstGeom>
            <a:noFill/>
          </p:spPr>
          <p:txBody>
            <a:bodyPr wrap="square" rtlCol="0">
              <a:spAutoFit/>
            </a:bodyPr>
            <a:lstStyle/>
            <a:p>
              <a:r>
                <a:rPr lang="en-US" dirty="0">
                  <a:latin typeface="Candara" panose="020E0502030303020204" pitchFamily="34" charset="0"/>
                </a:rPr>
                <a:t>90</a:t>
              </a:r>
            </a:p>
          </p:txBody>
        </p:sp>
      </p:grpSp>
      <p:sp>
        <p:nvSpPr>
          <p:cNvPr id="16" name="TextBox 15">
            <a:extLst>
              <a:ext uri="{FF2B5EF4-FFF2-40B4-BE49-F238E27FC236}">
                <a16:creationId xmlns:a16="http://schemas.microsoft.com/office/drawing/2014/main" id="{B43AA04A-D724-7D90-FEA4-224FF4184F3F}"/>
              </a:ext>
            </a:extLst>
          </p:cNvPr>
          <p:cNvSpPr txBox="1"/>
          <p:nvPr/>
        </p:nvSpPr>
        <p:spPr>
          <a:xfrm>
            <a:off x="6938856" y="1901266"/>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sp>
        <p:nvSpPr>
          <p:cNvPr id="20" name="TextBox 19">
            <a:extLst>
              <a:ext uri="{FF2B5EF4-FFF2-40B4-BE49-F238E27FC236}">
                <a16:creationId xmlns:a16="http://schemas.microsoft.com/office/drawing/2014/main" id="{034976EA-EECB-7D57-C59B-0414AB6EEBE2}"/>
              </a:ext>
            </a:extLst>
          </p:cNvPr>
          <p:cNvSpPr txBox="1"/>
          <p:nvPr/>
        </p:nvSpPr>
        <p:spPr>
          <a:xfrm>
            <a:off x="4746494" y="1901264"/>
            <a:ext cx="596638" cy="523220"/>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23" name="TextBox 22">
            <a:extLst>
              <a:ext uri="{FF2B5EF4-FFF2-40B4-BE49-F238E27FC236}">
                <a16:creationId xmlns:a16="http://schemas.microsoft.com/office/drawing/2014/main" id="{33E67498-17E2-C1D3-08AF-EA2DFB22F528}"/>
              </a:ext>
            </a:extLst>
          </p:cNvPr>
          <p:cNvSpPr txBox="1"/>
          <p:nvPr/>
        </p:nvSpPr>
        <p:spPr>
          <a:xfrm>
            <a:off x="9607270" y="1901264"/>
            <a:ext cx="987771" cy="523220"/>
          </a:xfrm>
          <a:prstGeom prst="rect">
            <a:avLst/>
          </a:prstGeom>
          <a:noFill/>
        </p:spPr>
        <p:txBody>
          <a:bodyPr wrap="none" rtlCol="0">
            <a:spAutoFit/>
          </a:bodyPr>
          <a:lstStyle/>
          <a:p>
            <a:r>
              <a:rPr lang="en-US" sz="2800" b="1" dirty="0">
                <a:latin typeface="Candara" panose="020E0502030303020204" pitchFamily="34" charset="0"/>
              </a:rPr>
              <a:t>Error</a:t>
            </a:r>
          </a:p>
        </p:txBody>
      </p:sp>
      <p:sp>
        <p:nvSpPr>
          <p:cNvPr id="24" name="TextBox 23">
            <a:extLst>
              <a:ext uri="{FF2B5EF4-FFF2-40B4-BE49-F238E27FC236}">
                <a16:creationId xmlns:a16="http://schemas.microsoft.com/office/drawing/2014/main" id="{6C38F68A-A851-4859-D951-AC1A723E7374}"/>
              </a:ext>
            </a:extLst>
          </p:cNvPr>
          <p:cNvSpPr txBox="1"/>
          <p:nvPr/>
        </p:nvSpPr>
        <p:spPr>
          <a:xfrm>
            <a:off x="845495" y="1825664"/>
            <a:ext cx="2808782" cy="523220"/>
          </a:xfrm>
          <a:prstGeom prst="rect">
            <a:avLst/>
          </a:prstGeom>
          <a:noFill/>
        </p:spPr>
        <p:txBody>
          <a:bodyPr wrap="none" rtlCol="0">
            <a:spAutoFit/>
          </a:bodyPr>
          <a:lstStyle/>
          <a:p>
            <a:r>
              <a:rPr lang="en-US" sz="2800" b="1" dirty="0">
                <a:latin typeface="Candara" panose="020E0502030303020204" pitchFamily="34" charset="0"/>
              </a:rPr>
              <a:t>Fully dense Input</a:t>
            </a:r>
          </a:p>
        </p:txBody>
      </p:sp>
      <p:sp>
        <p:nvSpPr>
          <p:cNvPr id="25" name="TextBox 24">
            <a:extLst>
              <a:ext uri="{FF2B5EF4-FFF2-40B4-BE49-F238E27FC236}">
                <a16:creationId xmlns:a16="http://schemas.microsoft.com/office/drawing/2014/main" id="{C235DA39-9562-A46A-BFA2-4E1DF9C0E659}"/>
              </a:ext>
            </a:extLst>
          </p:cNvPr>
          <p:cNvSpPr txBox="1"/>
          <p:nvPr/>
        </p:nvSpPr>
        <p:spPr>
          <a:xfrm>
            <a:off x="7698693" y="1978208"/>
            <a:ext cx="816360" cy="369332"/>
          </a:xfrm>
          <a:prstGeom prst="rect">
            <a:avLst/>
          </a:prstGeom>
          <a:noFill/>
        </p:spPr>
        <p:txBody>
          <a:bodyPr wrap="square" rtlCol="0">
            <a:spAutoFit/>
          </a:bodyPr>
          <a:lstStyle/>
          <a:p>
            <a:r>
              <a:rPr lang="en-US" dirty="0">
                <a:latin typeface="Candara" panose="020E0502030303020204" pitchFamily="34" charset="0"/>
              </a:rPr>
              <a:t>K=1</a:t>
            </a:r>
          </a:p>
        </p:txBody>
      </p:sp>
      <p:pic>
        <p:nvPicPr>
          <p:cNvPr id="42" name="Picture 41">
            <a:extLst>
              <a:ext uri="{FF2B5EF4-FFF2-40B4-BE49-F238E27FC236}">
                <a16:creationId xmlns:a16="http://schemas.microsoft.com/office/drawing/2014/main" id="{67717E78-0FCF-373E-D1E6-0BA07A156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886" y="2799080"/>
            <a:ext cx="2520000" cy="2520000"/>
          </a:xfrm>
          <a:prstGeom prst="rect">
            <a:avLst/>
          </a:prstGeom>
        </p:spPr>
      </p:pic>
      <p:pic>
        <p:nvPicPr>
          <p:cNvPr id="44" name="Picture 43">
            <a:extLst>
              <a:ext uri="{FF2B5EF4-FFF2-40B4-BE49-F238E27FC236}">
                <a16:creationId xmlns:a16="http://schemas.microsoft.com/office/drawing/2014/main" id="{1674E8FB-70F7-78FE-FEC5-BE0D23CEC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813" y="2799080"/>
            <a:ext cx="2520000" cy="2520000"/>
          </a:xfrm>
          <a:prstGeom prst="rect">
            <a:avLst/>
          </a:prstGeom>
        </p:spPr>
      </p:pic>
      <p:pic>
        <p:nvPicPr>
          <p:cNvPr id="46" name="Picture 45">
            <a:extLst>
              <a:ext uri="{FF2B5EF4-FFF2-40B4-BE49-F238E27FC236}">
                <a16:creationId xmlns:a16="http://schemas.microsoft.com/office/drawing/2014/main" id="{790FB860-6982-7F5C-FA45-2C8E935806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9740" y="2799080"/>
            <a:ext cx="2520000" cy="2520000"/>
          </a:xfrm>
          <a:prstGeom prst="rect">
            <a:avLst/>
          </a:prstGeom>
        </p:spPr>
      </p:pic>
      <p:pic>
        <p:nvPicPr>
          <p:cNvPr id="48" name="Picture 47">
            <a:extLst>
              <a:ext uri="{FF2B5EF4-FFF2-40B4-BE49-F238E27FC236}">
                <a16:creationId xmlns:a16="http://schemas.microsoft.com/office/drawing/2014/main" id="{3F5900D0-75A6-2435-4C2D-E0D55BA5D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0516" y="2799660"/>
            <a:ext cx="2520000" cy="2520000"/>
          </a:xfrm>
          <a:prstGeom prst="rect">
            <a:avLst/>
          </a:prstGeom>
        </p:spPr>
      </p:pic>
    </p:spTree>
    <p:extLst>
      <p:ext uri="{BB962C8B-B14F-4D97-AF65-F5344CB8AC3E}">
        <p14:creationId xmlns:p14="http://schemas.microsoft.com/office/powerpoint/2010/main" val="1402647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574992" y="629414"/>
            <a:ext cx="4159568" cy="584775"/>
          </a:xfrm>
          <a:prstGeom prst="rect">
            <a:avLst/>
          </a:prstGeom>
          <a:noFill/>
        </p:spPr>
        <p:txBody>
          <a:bodyPr wrap="square" rtlCol="0">
            <a:spAutoFit/>
          </a:bodyPr>
          <a:lstStyle/>
          <a:p>
            <a:r>
              <a:rPr lang="en-US" altLang="zh-CN" sz="3200" b="1" dirty="0">
                <a:latin typeface="Candara" panose="020E0502030303020204" pitchFamily="34" charset="0"/>
              </a:rPr>
              <a:t>SVD visual evaluation</a:t>
            </a:r>
            <a:endParaRPr lang="en-US" sz="3200" dirty="0">
              <a:latin typeface="Candara" panose="020E0502030303020204" pitchFamily="34" charset="0"/>
            </a:endParaRPr>
          </a:p>
        </p:txBody>
      </p:sp>
      <p:grpSp>
        <p:nvGrpSpPr>
          <p:cNvPr id="4" name="Group 3">
            <a:extLst>
              <a:ext uri="{FF2B5EF4-FFF2-40B4-BE49-F238E27FC236}">
                <a16:creationId xmlns:a16="http://schemas.microsoft.com/office/drawing/2014/main" id="{0A671E28-57A5-EAFE-2DEC-6AE445E14D0C}"/>
              </a:ext>
            </a:extLst>
          </p:cNvPr>
          <p:cNvGrpSpPr/>
          <p:nvPr/>
        </p:nvGrpSpPr>
        <p:grpSpPr>
          <a:xfrm>
            <a:off x="8577251" y="6205527"/>
            <a:ext cx="3597968" cy="411123"/>
            <a:chOff x="8292076" y="5078755"/>
            <a:chExt cx="3597968" cy="411123"/>
          </a:xfrm>
        </p:grpSpPr>
        <p:pic>
          <p:nvPicPr>
            <p:cNvPr id="6" name="Picture 5">
              <a:extLst>
                <a:ext uri="{FF2B5EF4-FFF2-40B4-BE49-F238E27FC236}">
                  <a16:creationId xmlns:a16="http://schemas.microsoft.com/office/drawing/2014/main" id="{2281D83E-1CA8-8786-7DA6-69DD97CD7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860" y="5120546"/>
              <a:ext cx="2438400" cy="285750"/>
            </a:xfrm>
            <a:prstGeom prst="rect">
              <a:avLst/>
            </a:prstGeom>
          </p:spPr>
        </p:pic>
        <p:sp>
          <p:nvSpPr>
            <p:cNvPr id="8" name="TextBox 7">
              <a:extLst>
                <a:ext uri="{FF2B5EF4-FFF2-40B4-BE49-F238E27FC236}">
                  <a16:creationId xmlns:a16="http://schemas.microsoft.com/office/drawing/2014/main" id="{AD1FA60E-4527-DA64-96BF-DFEA5BB2F8F6}"/>
                </a:ext>
              </a:extLst>
            </p:cNvPr>
            <p:cNvSpPr txBox="1"/>
            <p:nvPr/>
          </p:nvSpPr>
          <p:spPr>
            <a:xfrm>
              <a:off x="8292076" y="5078755"/>
              <a:ext cx="816360" cy="369332"/>
            </a:xfrm>
            <a:prstGeom prst="rect">
              <a:avLst/>
            </a:prstGeom>
            <a:noFill/>
          </p:spPr>
          <p:txBody>
            <a:bodyPr wrap="square" rtlCol="0">
              <a:spAutoFit/>
            </a:bodyPr>
            <a:lstStyle/>
            <a:p>
              <a:r>
                <a:rPr lang="en-US" dirty="0">
                  <a:latin typeface="Candara" panose="020E0502030303020204" pitchFamily="34" charset="0"/>
                </a:rPr>
                <a:t>0</a:t>
              </a:r>
            </a:p>
          </p:txBody>
        </p:sp>
        <p:sp>
          <p:nvSpPr>
            <p:cNvPr id="9" name="TextBox 8">
              <a:extLst>
                <a:ext uri="{FF2B5EF4-FFF2-40B4-BE49-F238E27FC236}">
                  <a16:creationId xmlns:a16="http://schemas.microsoft.com/office/drawing/2014/main" id="{856AEC9C-5E48-B461-0995-4D2A6D1DC2FB}"/>
                </a:ext>
              </a:extLst>
            </p:cNvPr>
            <p:cNvSpPr txBox="1"/>
            <p:nvPr/>
          </p:nvSpPr>
          <p:spPr>
            <a:xfrm>
              <a:off x="11387305" y="5120546"/>
              <a:ext cx="502739" cy="369332"/>
            </a:xfrm>
            <a:prstGeom prst="rect">
              <a:avLst/>
            </a:prstGeom>
            <a:noFill/>
          </p:spPr>
          <p:txBody>
            <a:bodyPr wrap="square" rtlCol="0">
              <a:spAutoFit/>
            </a:bodyPr>
            <a:lstStyle/>
            <a:p>
              <a:r>
                <a:rPr lang="en-US" dirty="0">
                  <a:latin typeface="Candara" panose="020E0502030303020204" pitchFamily="34" charset="0"/>
                </a:rPr>
                <a:t>90</a:t>
              </a:r>
            </a:p>
          </p:txBody>
        </p:sp>
      </p:grpSp>
      <p:sp>
        <p:nvSpPr>
          <p:cNvPr id="13" name="TextBox 12">
            <a:extLst>
              <a:ext uri="{FF2B5EF4-FFF2-40B4-BE49-F238E27FC236}">
                <a16:creationId xmlns:a16="http://schemas.microsoft.com/office/drawing/2014/main" id="{5CBA4B5C-1752-5859-28B0-6AB8BA922C12}"/>
              </a:ext>
            </a:extLst>
          </p:cNvPr>
          <p:cNvSpPr txBox="1"/>
          <p:nvPr/>
        </p:nvSpPr>
        <p:spPr>
          <a:xfrm>
            <a:off x="574992" y="1663104"/>
            <a:ext cx="2925801" cy="523220"/>
          </a:xfrm>
          <a:prstGeom prst="rect">
            <a:avLst/>
          </a:prstGeom>
          <a:noFill/>
        </p:spPr>
        <p:txBody>
          <a:bodyPr wrap="none" rtlCol="0">
            <a:spAutoFit/>
          </a:bodyPr>
          <a:lstStyle/>
          <a:p>
            <a:r>
              <a:rPr lang="en-US" sz="2800" b="1" dirty="0">
                <a:latin typeface="Candara" panose="020E0502030303020204" pitchFamily="34" charset="0"/>
              </a:rPr>
              <a:t>Semi-dense Input</a:t>
            </a:r>
          </a:p>
        </p:txBody>
      </p:sp>
      <p:sp>
        <p:nvSpPr>
          <p:cNvPr id="15" name="TextBox 14">
            <a:extLst>
              <a:ext uri="{FF2B5EF4-FFF2-40B4-BE49-F238E27FC236}">
                <a16:creationId xmlns:a16="http://schemas.microsoft.com/office/drawing/2014/main" id="{4A49E767-6C64-E93C-B72A-F7382530F293}"/>
              </a:ext>
            </a:extLst>
          </p:cNvPr>
          <p:cNvSpPr txBox="1"/>
          <p:nvPr/>
        </p:nvSpPr>
        <p:spPr>
          <a:xfrm>
            <a:off x="4679353" y="1663104"/>
            <a:ext cx="596638" cy="523220"/>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16" name="TextBox 15">
            <a:extLst>
              <a:ext uri="{FF2B5EF4-FFF2-40B4-BE49-F238E27FC236}">
                <a16:creationId xmlns:a16="http://schemas.microsoft.com/office/drawing/2014/main" id="{01421161-DFD1-468D-DA81-274DFA8A6C61}"/>
              </a:ext>
            </a:extLst>
          </p:cNvPr>
          <p:cNvSpPr txBox="1"/>
          <p:nvPr/>
        </p:nvSpPr>
        <p:spPr>
          <a:xfrm>
            <a:off x="7432620" y="1663104"/>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sp>
        <p:nvSpPr>
          <p:cNvPr id="17" name="TextBox 16">
            <a:extLst>
              <a:ext uri="{FF2B5EF4-FFF2-40B4-BE49-F238E27FC236}">
                <a16:creationId xmlns:a16="http://schemas.microsoft.com/office/drawing/2014/main" id="{5F6F8C91-15E8-0543-D692-E9F38AE71362}"/>
              </a:ext>
            </a:extLst>
          </p:cNvPr>
          <p:cNvSpPr txBox="1"/>
          <p:nvPr/>
        </p:nvSpPr>
        <p:spPr>
          <a:xfrm>
            <a:off x="10300864" y="1663104"/>
            <a:ext cx="987771" cy="523220"/>
          </a:xfrm>
          <a:prstGeom prst="rect">
            <a:avLst/>
          </a:prstGeom>
          <a:noFill/>
        </p:spPr>
        <p:txBody>
          <a:bodyPr wrap="none" rtlCol="0">
            <a:spAutoFit/>
          </a:bodyPr>
          <a:lstStyle/>
          <a:p>
            <a:r>
              <a:rPr lang="en-US" sz="2800" b="1" dirty="0">
                <a:latin typeface="Candara" panose="020E0502030303020204" pitchFamily="34" charset="0"/>
              </a:rPr>
              <a:t>Error</a:t>
            </a:r>
          </a:p>
        </p:txBody>
      </p:sp>
      <p:sp>
        <p:nvSpPr>
          <p:cNvPr id="18" name="TextBox 17">
            <a:extLst>
              <a:ext uri="{FF2B5EF4-FFF2-40B4-BE49-F238E27FC236}">
                <a16:creationId xmlns:a16="http://schemas.microsoft.com/office/drawing/2014/main" id="{6105A3B3-C7A2-9985-E431-35BDAEC15781}"/>
              </a:ext>
            </a:extLst>
          </p:cNvPr>
          <p:cNvSpPr txBox="1"/>
          <p:nvPr/>
        </p:nvSpPr>
        <p:spPr>
          <a:xfrm>
            <a:off x="8131917" y="1740048"/>
            <a:ext cx="816360" cy="369332"/>
          </a:xfrm>
          <a:prstGeom prst="rect">
            <a:avLst/>
          </a:prstGeom>
          <a:noFill/>
        </p:spPr>
        <p:txBody>
          <a:bodyPr wrap="square" rtlCol="0">
            <a:spAutoFit/>
          </a:bodyPr>
          <a:lstStyle/>
          <a:p>
            <a:r>
              <a:rPr lang="en-US" dirty="0">
                <a:latin typeface="Candara" panose="020E0502030303020204" pitchFamily="34" charset="0"/>
              </a:rPr>
              <a:t>K=2</a:t>
            </a:r>
          </a:p>
        </p:txBody>
      </p:sp>
      <p:pic>
        <p:nvPicPr>
          <p:cNvPr id="28" name="Picture 27">
            <a:extLst>
              <a:ext uri="{FF2B5EF4-FFF2-40B4-BE49-F238E27FC236}">
                <a16:creationId xmlns:a16="http://schemas.microsoft.com/office/drawing/2014/main" id="{094BF9A1-148F-1A2B-70BE-0FBA359EA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3849" y="2773964"/>
            <a:ext cx="2520000" cy="2520000"/>
          </a:xfrm>
          <a:prstGeom prst="rect">
            <a:avLst/>
          </a:prstGeom>
        </p:spPr>
      </p:pic>
      <p:pic>
        <p:nvPicPr>
          <p:cNvPr id="30" name="Picture 29">
            <a:extLst>
              <a:ext uri="{FF2B5EF4-FFF2-40B4-BE49-F238E27FC236}">
                <a16:creationId xmlns:a16="http://schemas.microsoft.com/office/drawing/2014/main" id="{0FF6D31C-6980-D374-CC5E-0527320C4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672" y="2773964"/>
            <a:ext cx="2520000" cy="2520000"/>
          </a:xfrm>
          <a:prstGeom prst="rect">
            <a:avLst/>
          </a:prstGeom>
        </p:spPr>
      </p:pic>
      <p:pic>
        <p:nvPicPr>
          <p:cNvPr id="32" name="Picture 31">
            <a:extLst>
              <a:ext uri="{FF2B5EF4-FFF2-40B4-BE49-F238E27FC236}">
                <a16:creationId xmlns:a16="http://schemas.microsoft.com/office/drawing/2014/main" id="{AB6D0B86-3664-D314-852F-A81F40CAF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0760" y="2773964"/>
            <a:ext cx="2520000" cy="2520000"/>
          </a:xfrm>
          <a:prstGeom prst="rect">
            <a:avLst/>
          </a:prstGeom>
        </p:spPr>
      </p:pic>
      <p:pic>
        <p:nvPicPr>
          <p:cNvPr id="34" name="Picture 33">
            <a:extLst>
              <a:ext uri="{FF2B5EF4-FFF2-40B4-BE49-F238E27FC236}">
                <a16:creationId xmlns:a16="http://schemas.microsoft.com/office/drawing/2014/main" id="{3D1C3C37-59D1-6B96-5B79-3B1D67CDA8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892" y="2773964"/>
            <a:ext cx="2520000" cy="2520000"/>
          </a:xfrm>
          <a:prstGeom prst="rect">
            <a:avLst/>
          </a:prstGeom>
        </p:spPr>
      </p:pic>
    </p:spTree>
    <p:extLst>
      <p:ext uri="{BB962C8B-B14F-4D97-AF65-F5344CB8AC3E}">
        <p14:creationId xmlns:p14="http://schemas.microsoft.com/office/powerpoint/2010/main" val="1625590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59613"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pic>
        <p:nvPicPr>
          <p:cNvPr id="11" name="Picture 10">
            <a:extLst>
              <a:ext uri="{FF2B5EF4-FFF2-40B4-BE49-F238E27FC236}">
                <a16:creationId xmlns:a16="http://schemas.microsoft.com/office/drawing/2014/main" id="{06441BAD-526E-4A87-605C-A00540C9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311" y="1426627"/>
            <a:ext cx="9113950" cy="4556975"/>
          </a:xfrm>
          <a:prstGeom prst="rect">
            <a:avLst/>
          </a:prstGeom>
        </p:spPr>
      </p:pic>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79212" cy="954107"/>
          </a:xfrm>
          <a:prstGeom prst="rect">
            <a:avLst/>
          </a:prstGeom>
          <a:noFill/>
        </p:spPr>
        <p:txBody>
          <a:bodyPr wrap="none" rtlCol="0">
            <a:spAutoFit/>
          </a:bodyPr>
          <a:lstStyle/>
          <a:p>
            <a:r>
              <a:rPr lang="en-US" sz="2800" b="1" dirty="0">
                <a:latin typeface="Candara" panose="020E0502030303020204" pitchFamily="34" charset="0"/>
              </a:rPr>
              <a:t>128 CNN Feature Maps </a:t>
            </a:r>
          </a:p>
          <a:p>
            <a:r>
              <a:rPr lang="en-US" sz="2800" b="1" dirty="0">
                <a:latin typeface="Candara" panose="020E0502030303020204" pitchFamily="34" charset="0"/>
              </a:rPr>
              <a:t>Size: 32x32</a:t>
            </a:r>
          </a:p>
        </p:txBody>
      </p:sp>
    </p:spTree>
    <p:extLst>
      <p:ext uri="{BB962C8B-B14F-4D97-AF65-F5344CB8AC3E}">
        <p14:creationId xmlns:p14="http://schemas.microsoft.com/office/powerpoint/2010/main" val="1158623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59613"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93960" cy="954107"/>
          </a:xfrm>
          <a:prstGeom prst="rect">
            <a:avLst/>
          </a:prstGeom>
          <a:noFill/>
        </p:spPr>
        <p:txBody>
          <a:bodyPr wrap="none" rtlCol="0">
            <a:spAutoFit/>
          </a:bodyPr>
          <a:lstStyle/>
          <a:p>
            <a:r>
              <a:rPr lang="en-US" sz="2800" b="1" dirty="0">
                <a:latin typeface="Candara" panose="020E0502030303020204" pitchFamily="34" charset="0"/>
              </a:rPr>
              <a:t>128 NOC Feature Maps </a:t>
            </a:r>
          </a:p>
          <a:p>
            <a:r>
              <a:rPr lang="en-US" sz="2800" b="1" dirty="0">
                <a:latin typeface="Candara" panose="020E0502030303020204" pitchFamily="34" charset="0"/>
              </a:rPr>
              <a:t>Size: 32x32</a:t>
            </a:r>
          </a:p>
        </p:txBody>
      </p:sp>
      <p:pic>
        <p:nvPicPr>
          <p:cNvPr id="4" name="Picture 3">
            <a:extLst>
              <a:ext uri="{FF2B5EF4-FFF2-40B4-BE49-F238E27FC236}">
                <a16:creationId xmlns:a16="http://schemas.microsoft.com/office/drawing/2014/main" id="{7F581BE6-14DC-4D2C-D88C-89F6463B6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282" y="1277767"/>
            <a:ext cx="9113950" cy="4556975"/>
          </a:xfrm>
          <a:prstGeom prst="rect">
            <a:avLst/>
          </a:prstGeom>
        </p:spPr>
      </p:pic>
    </p:spTree>
    <p:extLst>
      <p:ext uri="{BB962C8B-B14F-4D97-AF65-F5344CB8AC3E}">
        <p14:creationId xmlns:p14="http://schemas.microsoft.com/office/powerpoint/2010/main" val="157357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59613"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902030" cy="954107"/>
          </a:xfrm>
          <a:prstGeom prst="rect">
            <a:avLst/>
          </a:prstGeom>
          <a:noFill/>
        </p:spPr>
        <p:txBody>
          <a:bodyPr wrap="none" rtlCol="0">
            <a:spAutoFit/>
          </a:bodyPr>
          <a:lstStyle/>
          <a:p>
            <a:r>
              <a:rPr lang="en-US" sz="2800" b="1" dirty="0">
                <a:latin typeface="Candara" panose="020E0502030303020204" pitchFamily="34" charset="0"/>
              </a:rPr>
              <a:t>128 GCNN Feature Maps </a:t>
            </a:r>
          </a:p>
          <a:p>
            <a:r>
              <a:rPr lang="en-US" sz="2800" b="1" dirty="0">
                <a:latin typeface="Candara" panose="020E0502030303020204" pitchFamily="34" charset="0"/>
              </a:rPr>
              <a:t>Size: 32x32</a:t>
            </a:r>
          </a:p>
        </p:txBody>
      </p:sp>
      <p:pic>
        <p:nvPicPr>
          <p:cNvPr id="4" name="Picture 3">
            <a:extLst>
              <a:ext uri="{FF2B5EF4-FFF2-40B4-BE49-F238E27FC236}">
                <a16:creationId xmlns:a16="http://schemas.microsoft.com/office/drawing/2014/main" id="{BA394777-4150-74BA-0BAE-FDD5C56D6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199" y="1414806"/>
            <a:ext cx="9499601" cy="4749801"/>
          </a:xfrm>
          <a:prstGeom prst="rect">
            <a:avLst/>
          </a:prstGeom>
        </p:spPr>
      </p:pic>
    </p:spTree>
    <p:extLst>
      <p:ext uri="{BB962C8B-B14F-4D97-AF65-F5344CB8AC3E}">
        <p14:creationId xmlns:p14="http://schemas.microsoft.com/office/powerpoint/2010/main" val="3235147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1175249" y="6479960"/>
            <a:ext cx="2743200" cy="365125"/>
          </a:xfrm>
        </p:spPr>
        <p:txBody>
          <a:bodyPr/>
          <a:lstStyle/>
          <a:p>
            <a:pPr rtl="0"/>
            <a:fld id="{83627DD0-092D-4AD9-AAE0-0513E170352E}" type="datetime1">
              <a:rPr lang="de-DE" smtClean="0"/>
              <a:t>20.08.2022</a:t>
            </a:fld>
            <a:endParaRPr lang="en-US" dirty="0"/>
          </a:p>
        </p:txBody>
      </p:sp>
      <p:sp>
        <p:nvSpPr>
          <p:cNvPr id="41" name="TextBox 40">
            <a:extLst>
              <a:ext uri="{FF2B5EF4-FFF2-40B4-BE49-F238E27FC236}">
                <a16:creationId xmlns:a16="http://schemas.microsoft.com/office/drawing/2014/main" id="{B8231253-B3AB-47D8-08FF-4642110F35DF}"/>
              </a:ext>
            </a:extLst>
          </p:cNvPr>
          <p:cNvSpPr txBox="1"/>
          <p:nvPr/>
        </p:nvSpPr>
        <p:spPr>
          <a:xfrm>
            <a:off x="708521" y="712546"/>
            <a:ext cx="5139633" cy="400110"/>
          </a:xfrm>
          <a:prstGeom prst="rect">
            <a:avLst/>
          </a:prstGeom>
          <a:noFill/>
        </p:spPr>
        <p:txBody>
          <a:bodyPr wrap="square" rtlCol="0">
            <a:spAutoFit/>
          </a:bodyPr>
          <a:lstStyle/>
          <a:p>
            <a:r>
              <a:rPr lang="de-DE" altLang="zh-CN" sz="2000" b="1" dirty="0">
                <a:latin typeface="Candara" panose="020E0502030303020204" pitchFamily="34" charset="0"/>
              </a:rPr>
              <a:t>Recall</a:t>
            </a:r>
            <a:r>
              <a:rPr lang="en-US" sz="2000" b="1" dirty="0">
                <a:latin typeface="Candara" panose="020E0502030303020204" pitchFamily="34" charset="0"/>
              </a:rPr>
              <a:t>: Surface Normal at point P</a:t>
            </a:r>
            <a:endParaRPr lang="en-US" sz="2000" dirty="0">
              <a:latin typeface="Candara" panose="020E0502030303020204" pitchFamily="34" charset="0"/>
            </a:endParaRPr>
          </a:p>
        </p:txBody>
      </p:sp>
      <p:grpSp>
        <p:nvGrpSpPr>
          <p:cNvPr id="1041" name="Group 1040">
            <a:extLst>
              <a:ext uri="{FF2B5EF4-FFF2-40B4-BE49-F238E27FC236}">
                <a16:creationId xmlns:a16="http://schemas.microsoft.com/office/drawing/2014/main" id="{2449779E-39DA-DA0E-D199-FBA60CD9E619}"/>
              </a:ext>
            </a:extLst>
          </p:cNvPr>
          <p:cNvGrpSpPr/>
          <p:nvPr/>
        </p:nvGrpSpPr>
        <p:grpSpPr>
          <a:xfrm>
            <a:off x="870446" y="1763603"/>
            <a:ext cx="3559717" cy="4410257"/>
            <a:chOff x="8098882" y="1563774"/>
            <a:chExt cx="3559717" cy="4410257"/>
          </a:xfrm>
        </p:grpSpPr>
        <p:grpSp>
          <p:nvGrpSpPr>
            <p:cNvPr id="1025" name="Group 1024">
              <a:extLst>
                <a:ext uri="{FF2B5EF4-FFF2-40B4-BE49-F238E27FC236}">
                  <a16:creationId xmlns:a16="http://schemas.microsoft.com/office/drawing/2014/main" id="{06468795-8A32-6232-7478-B9B55C9E4E02}"/>
                </a:ext>
              </a:extLst>
            </p:cNvPr>
            <p:cNvGrpSpPr/>
            <p:nvPr/>
          </p:nvGrpSpPr>
          <p:grpSpPr>
            <a:xfrm>
              <a:off x="8136981" y="1563774"/>
              <a:ext cx="3521618" cy="4410257"/>
              <a:chOff x="809081" y="1805412"/>
              <a:chExt cx="3521618" cy="4410257"/>
            </a:xfrm>
          </p:grpSpPr>
          <p:pic>
            <p:nvPicPr>
              <p:cNvPr id="1026" name="Picture 2">
                <a:extLst>
                  <a:ext uri="{FF2B5EF4-FFF2-40B4-BE49-F238E27FC236}">
                    <a16:creationId xmlns:a16="http://schemas.microsoft.com/office/drawing/2014/main" id="{2451A057-7802-5549-20D0-604CE2151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24" y="1805412"/>
                <a:ext cx="3457575" cy="3730451"/>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CCAEC75-44B0-0E5B-637D-70F6B409C4A6}"/>
                  </a:ext>
                </a:extLst>
              </p:cNvPr>
              <p:cNvSpPr txBox="1"/>
              <p:nvPr/>
            </p:nvSpPr>
            <p:spPr>
              <a:xfrm>
                <a:off x="809081" y="5569338"/>
                <a:ext cx="3457575" cy="646331"/>
              </a:xfrm>
              <a:prstGeom prst="rect">
                <a:avLst/>
              </a:prstGeom>
              <a:noFill/>
            </p:spPr>
            <p:txBody>
              <a:bodyPr wrap="square">
                <a:spAutoFit/>
              </a:bodyPr>
              <a:lstStyle/>
              <a:p>
                <a:r>
                  <a:rPr lang="en-US" sz="1200" dirty="0">
                    <a:solidFill>
                      <a:schemeClr val="bg2">
                        <a:lumMod val="75000"/>
                      </a:schemeClr>
                    </a:solidFill>
                  </a:rPr>
                  <a:t>Image Source: https://upload.wikimedia.org/wikipedia/commons/7/7e/Surface_normal_illustration.png</a:t>
                </a:r>
              </a:p>
            </p:txBody>
          </p:sp>
        </p:grpSp>
        <p:sp>
          <p:nvSpPr>
            <p:cNvPr id="1027" name="Textfeld 13">
              <a:extLst>
                <a:ext uri="{FF2B5EF4-FFF2-40B4-BE49-F238E27FC236}">
                  <a16:creationId xmlns:a16="http://schemas.microsoft.com/office/drawing/2014/main" id="{76059265-E0F3-99C1-A435-4285478A50A8}"/>
                </a:ext>
              </a:extLst>
            </p:cNvPr>
            <p:cNvSpPr txBox="1"/>
            <p:nvPr/>
          </p:nvSpPr>
          <p:spPr>
            <a:xfrm>
              <a:off x="8098882" y="3121223"/>
              <a:ext cx="1318336"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Tangent plane</a:t>
              </a:r>
            </a:p>
          </p:txBody>
        </p:sp>
        <p:cxnSp>
          <p:nvCxnSpPr>
            <p:cNvPr id="1029" name="Straight Connector 1028">
              <a:extLst>
                <a:ext uri="{FF2B5EF4-FFF2-40B4-BE49-F238E27FC236}">
                  <a16:creationId xmlns:a16="http://schemas.microsoft.com/office/drawing/2014/main" id="{27188DBC-79AF-BF69-D24E-FAA0D546F4F9}"/>
                </a:ext>
              </a:extLst>
            </p:cNvPr>
            <p:cNvCxnSpPr>
              <a:cxnSpLocks/>
            </p:cNvCxnSpPr>
            <p:nvPr/>
          </p:nvCxnSpPr>
          <p:spPr>
            <a:xfrm>
              <a:off x="8585200" y="3429000"/>
              <a:ext cx="120650" cy="459968"/>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032" name="Flowchart: Connector 1031">
              <a:extLst>
                <a:ext uri="{FF2B5EF4-FFF2-40B4-BE49-F238E27FC236}">
                  <a16:creationId xmlns:a16="http://schemas.microsoft.com/office/drawing/2014/main" id="{9209312D-5D64-1549-CC08-2C0745421C3E}"/>
                </a:ext>
              </a:extLst>
            </p:cNvPr>
            <p:cNvSpPr/>
            <p:nvPr/>
          </p:nvSpPr>
          <p:spPr>
            <a:xfrm>
              <a:off x="9865769" y="3925361"/>
              <a:ext cx="90000" cy="91222"/>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Textfeld 13">
              <a:extLst>
                <a:ext uri="{FF2B5EF4-FFF2-40B4-BE49-F238E27FC236}">
                  <a16:creationId xmlns:a16="http://schemas.microsoft.com/office/drawing/2014/main" id="{EE0E5E01-A416-7757-35FB-F4A4B0AC9473}"/>
                </a:ext>
              </a:extLst>
            </p:cNvPr>
            <p:cNvSpPr txBox="1"/>
            <p:nvPr/>
          </p:nvSpPr>
          <p:spPr>
            <a:xfrm>
              <a:off x="10034232" y="3646123"/>
              <a:ext cx="1318336"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Surface Point P </a:t>
              </a:r>
            </a:p>
          </p:txBody>
        </p:sp>
        <p:sp>
          <p:nvSpPr>
            <p:cNvPr id="1038" name="Textfeld 13">
              <a:extLst>
                <a:ext uri="{FF2B5EF4-FFF2-40B4-BE49-F238E27FC236}">
                  <a16:creationId xmlns:a16="http://schemas.microsoft.com/office/drawing/2014/main" id="{44B70981-068D-FD9D-252C-7EE7A20AB843}"/>
                </a:ext>
              </a:extLst>
            </p:cNvPr>
            <p:cNvSpPr txBox="1"/>
            <p:nvPr/>
          </p:nvSpPr>
          <p:spPr>
            <a:xfrm>
              <a:off x="10588980" y="4811826"/>
              <a:ext cx="763588" cy="30777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Surface</a:t>
              </a:r>
            </a:p>
          </p:txBody>
        </p:sp>
        <p:sp>
          <p:nvSpPr>
            <p:cNvPr id="1039" name="Textfeld 13">
              <a:extLst>
                <a:ext uri="{FF2B5EF4-FFF2-40B4-BE49-F238E27FC236}">
                  <a16:creationId xmlns:a16="http://schemas.microsoft.com/office/drawing/2014/main" id="{AAE73FC4-ABF2-AAA3-8C90-6D4D86A2CCFA}"/>
                </a:ext>
              </a:extLst>
            </p:cNvPr>
            <p:cNvSpPr txBox="1"/>
            <p:nvPr/>
          </p:nvSpPr>
          <p:spPr>
            <a:xfrm>
              <a:off x="10118182" y="2504443"/>
              <a:ext cx="1318336"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Surface Normal</a:t>
              </a:r>
            </a:p>
          </p:txBody>
        </p:sp>
      </p:grpSp>
      <p:sp>
        <p:nvSpPr>
          <p:cNvPr id="1040" name="Textfeld 13">
            <a:extLst>
              <a:ext uri="{FF2B5EF4-FFF2-40B4-BE49-F238E27FC236}">
                <a16:creationId xmlns:a16="http://schemas.microsoft.com/office/drawing/2014/main" id="{0F43598B-C4AB-9421-C387-B667A1153976}"/>
              </a:ext>
            </a:extLst>
          </p:cNvPr>
          <p:cNvSpPr txBox="1"/>
          <p:nvPr/>
        </p:nvSpPr>
        <p:spPr>
          <a:xfrm>
            <a:off x="6605749" y="3197093"/>
            <a:ext cx="4430153" cy="1323439"/>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Properties:</a:t>
            </a:r>
          </a:p>
          <a:p>
            <a:endParaRPr lang="en-US" sz="1600" dirty="0">
              <a:latin typeface="Calibri" panose="020F0502020204030204" pitchFamily="34" charset="0"/>
              <a:cs typeface="Calibri" panose="020F0502020204030204" pitchFamily="34" charset="0"/>
            </a:endParaRPr>
          </a:p>
          <a:p>
            <a:pPr marL="285750" indent="-285750">
              <a:buFontTx/>
              <a:buChar char="-"/>
            </a:pPr>
            <a:r>
              <a:rPr lang="en-US" sz="1600" dirty="0">
                <a:latin typeface="Calibri" panose="020F0502020204030204" pitchFamily="34" charset="0"/>
                <a:cs typeface="Calibri" panose="020F0502020204030204" pitchFamily="34" charset="0"/>
              </a:rPr>
              <a:t>Unit Vector in 3D space</a:t>
            </a:r>
          </a:p>
          <a:p>
            <a:pPr marL="285750" indent="-285750">
              <a:buFontTx/>
              <a:buChar char="-"/>
            </a:pPr>
            <a:r>
              <a:rPr lang="en-US" sz="1600" dirty="0" err="1">
                <a:latin typeface="Calibri" panose="020F0502020204030204" pitchFamily="34" charset="0"/>
                <a:cs typeface="Calibri" panose="020F0502020204030204" pitchFamily="34" charset="0"/>
              </a:rPr>
              <a:t>Perpendiculer</a:t>
            </a:r>
            <a:r>
              <a:rPr lang="en-US" sz="1600" dirty="0">
                <a:latin typeface="Calibri" panose="020F0502020204030204" pitchFamily="34" charset="0"/>
                <a:cs typeface="Calibri" panose="020F0502020204030204" pitchFamily="34" charset="0"/>
              </a:rPr>
              <a:t> to the tangent plane at point p</a:t>
            </a:r>
          </a:p>
          <a:p>
            <a:pPr marL="285750" indent="-285750">
              <a:buFontTx/>
              <a:buChar char="-"/>
            </a:pPr>
            <a:r>
              <a:rPr lang="en-US" sz="1600" dirty="0">
                <a:latin typeface="Calibri" panose="020F0502020204030204" pitchFamily="34" charset="0"/>
                <a:cs typeface="Calibri" panose="020F0502020204030204" pitchFamily="34" charset="0"/>
              </a:rPr>
              <a:t>Direction point outward of the object surface</a:t>
            </a:r>
          </a:p>
        </p:txBody>
      </p:sp>
    </p:spTree>
    <p:extLst>
      <p:ext uri="{BB962C8B-B14F-4D97-AF65-F5344CB8AC3E}">
        <p14:creationId xmlns:p14="http://schemas.microsoft.com/office/powerpoint/2010/main" val="1420213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0F304-3933-6C0B-A345-078432DA1E07}"/>
              </a:ext>
            </a:extLst>
          </p:cNvPr>
          <p:cNvSpPr>
            <a:spLocks noGrp="1"/>
          </p:cNvSpPr>
          <p:nvPr>
            <p:ph type="title"/>
          </p:nvPr>
        </p:nvSpPr>
        <p:spPr>
          <a:xfrm>
            <a:off x="195088" y="555177"/>
            <a:ext cx="12107544" cy="545653"/>
          </a:xfrm>
        </p:spPr>
        <p:txBody>
          <a:bodyPr>
            <a:normAutofit/>
          </a:bodyPr>
          <a:lstStyle/>
          <a:p>
            <a:r>
              <a:rPr lang="en-US" sz="3200" dirty="0"/>
              <a:t>Improved Normal Inference from Calibrated illuminated RGB-D images</a:t>
            </a:r>
          </a:p>
        </p:txBody>
      </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20.08.2022</a:t>
            </a:fld>
            <a:endParaRPr lang="en-US" dirty="0"/>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9375E08-A3BF-BD89-AED5-E19686DC52A1}"/>
              </a:ext>
            </a:extLst>
          </p:cNvPr>
          <p:cNvSpPr/>
          <p:nvPr/>
        </p:nvSpPr>
        <p:spPr>
          <a:xfrm>
            <a:off x="8003764" y="3589708"/>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13">
            <a:extLst>
              <a:ext uri="{FF2B5EF4-FFF2-40B4-BE49-F238E27FC236}">
                <a16:creationId xmlns:a16="http://schemas.microsoft.com/office/drawing/2014/main" id="{56E6E961-4EDC-CDD4-DC2E-D04C1E992E4B}"/>
              </a:ext>
            </a:extLst>
          </p:cNvPr>
          <p:cNvSpPr txBox="1"/>
          <p:nvPr/>
        </p:nvSpPr>
        <p:spPr>
          <a:xfrm>
            <a:off x="9556275" y="4831518"/>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pic>
        <p:nvPicPr>
          <p:cNvPr id="6" name="Picture 5">
            <a:extLst>
              <a:ext uri="{FF2B5EF4-FFF2-40B4-BE49-F238E27FC236}">
                <a16:creationId xmlns:a16="http://schemas.microsoft.com/office/drawing/2014/main" id="{CA22C885-DE49-00CD-83DE-5CBC38818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0622" y="2737160"/>
            <a:ext cx="1966467" cy="1966467"/>
          </a:xfrm>
          <a:prstGeom prst="rect">
            <a:avLst/>
          </a:prstGeom>
        </p:spPr>
      </p:pic>
      <p:sp>
        <p:nvSpPr>
          <p:cNvPr id="7" name="Textfeld 13">
            <a:extLst>
              <a:ext uri="{FF2B5EF4-FFF2-40B4-BE49-F238E27FC236}">
                <a16:creationId xmlns:a16="http://schemas.microsoft.com/office/drawing/2014/main" id="{9F281C0A-EF86-0F7E-F752-D15D75BE58C8}"/>
              </a:ext>
            </a:extLst>
          </p:cNvPr>
          <p:cNvSpPr txBox="1"/>
          <p:nvPr/>
        </p:nvSpPr>
        <p:spPr>
          <a:xfrm>
            <a:off x="1614710" y="4786685"/>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01</a:t>
            </a:r>
            <a:endParaRPr lang="en-US" sz="1400" dirty="0">
              <a:latin typeface="Calibri" panose="020F0502020204030204" pitchFamily="34" charset="0"/>
              <a:cs typeface="Calibri" panose="020F0502020204030204" pitchFamily="34" charset="0"/>
            </a:endParaRPr>
          </a:p>
        </p:txBody>
      </p:sp>
      <p:sp>
        <p:nvSpPr>
          <p:cNvPr id="8" name="Textfeld 13">
            <a:extLst>
              <a:ext uri="{FF2B5EF4-FFF2-40B4-BE49-F238E27FC236}">
                <a16:creationId xmlns:a16="http://schemas.microsoft.com/office/drawing/2014/main" id="{2420FC7F-1D92-640C-AA33-3E55CF4ED96F}"/>
              </a:ext>
            </a:extLst>
          </p:cNvPr>
          <p:cNvSpPr txBox="1"/>
          <p:nvPr/>
        </p:nvSpPr>
        <p:spPr>
          <a:xfrm>
            <a:off x="5375208" y="3566504"/>
            <a:ext cx="243585"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sp>
        <p:nvSpPr>
          <p:cNvPr id="9" name="Textfeld 13">
            <a:extLst>
              <a:ext uri="{FF2B5EF4-FFF2-40B4-BE49-F238E27FC236}">
                <a16:creationId xmlns:a16="http://schemas.microsoft.com/office/drawing/2014/main" id="{A7F068C9-54E3-1205-291A-6604A2B3719D}"/>
              </a:ext>
            </a:extLst>
          </p:cNvPr>
          <p:cNvSpPr txBox="1"/>
          <p:nvPr/>
        </p:nvSpPr>
        <p:spPr>
          <a:xfrm>
            <a:off x="6410388" y="4786685"/>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a:t>
            </a:r>
            <a:endParaRPr lang="en-US" sz="1400" dirty="0">
              <a:latin typeface="Calibri" panose="020F0502020204030204" pitchFamily="34" charset="0"/>
              <a:cs typeface="Calibri" panose="020F0502020204030204" pitchFamily="34" charset="0"/>
            </a:endParaRPr>
          </a:p>
        </p:txBody>
      </p:sp>
      <p:sp>
        <p:nvSpPr>
          <p:cNvPr id="10" name="Textfeld 13">
            <a:extLst>
              <a:ext uri="{FF2B5EF4-FFF2-40B4-BE49-F238E27FC236}">
                <a16:creationId xmlns:a16="http://schemas.microsoft.com/office/drawing/2014/main" id="{6FEBE03F-D19C-6A0C-C8C5-01273AF3C005}"/>
              </a:ext>
            </a:extLst>
          </p:cNvPr>
          <p:cNvSpPr txBox="1"/>
          <p:nvPr/>
        </p:nvSpPr>
        <p:spPr>
          <a:xfrm>
            <a:off x="3856042" y="4831519"/>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02</a:t>
            </a:r>
            <a:endParaRPr lang="en-US" sz="1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1810856-73C2-E933-1CDD-AF8485267D2A}"/>
              </a:ext>
            </a:extLst>
          </p:cNvPr>
          <p:cNvSpPr txBox="1"/>
          <p:nvPr/>
        </p:nvSpPr>
        <p:spPr>
          <a:xfrm>
            <a:off x="439549" y="1326969"/>
            <a:ext cx="2350323" cy="400110"/>
          </a:xfrm>
          <a:prstGeom prst="rect">
            <a:avLst/>
          </a:prstGeom>
          <a:noFill/>
        </p:spPr>
        <p:txBody>
          <a:bodyPr wrap="none" rtlCol="0">
            <a:spAutoFit/>
          </a:bodyPr>
          <a:lstStyle/>
          <a:p>
            <a:r>
              <a:rPr lang="en-US" sz="2000" b="1" dirty="0">
                <a:latin typeface="Candara" panose="020E0502030303020204" pitchFamily="34" charset="0"/>
              </a:rPr>
              <a:t>Photometric Stereo</a:t>
            </a:r>
          </a:p>
        </p:txBody>
      </p:sp>
      <p:pic>
        <p:nvPicPr>
          <p:cNvPr id="12" name="Picture 11">
            <a:extLst>
              <a:ext uri="{FF2B5EF4-FFF2-40B4-BE49-F238E27FC236}">
                <a16:creationId xmlns:a16="http://schemas.microsoft.com/office/drawing/2014/main" id="{189FC5C2-061C-0088-AD15-30D325926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01" y="2742855"/>
            <a:ext cx="1966467" cy="1966467"/>
          </a:xfrm>
          <a:prstGeom prst="rect">
            <a:avLst/>
          </a:prstGeom>
        </p:spPr>
      </p:pic>
      <p:pic>
        <p:nvPicPr>
          <p:cNvPr id="13" name="Picture 12">
            <a:extLst>
              <a:ext uri="{FF2B5EF4-FFF2-40B4-BE49-F238E27FC236}">
                <a16:creationId xmlns:a16="http://schemas.microsoft.com/office/drawing/2014/main" id="{EAAF4392-CDCE-D191-3B59-B64A1D70DC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3347" y="2737160"/>
            <a:ext cx="1966467" cy="1966467"/>
          </a:xfrm>
          <a:prstGeom prst="rect">
            <a:avLst/>
          </a:prstGeom>
        </p:spPr>
      </p:pic>
      <p:pic>
        <p:nvPicPr>
          <p:cNvPr id="14" name="Picture 13">
            <a:extLst>
              <a:ext uri="{FF2B5EF4-FFF2-40B4-BE49-F238E27FC236}">
                <a16:creationId xmlns:a16="http://schemas.microsoft.com/office/drawing/2014/main" id="{C605C9B1-21F1-1EB6-CE32-C637B02E0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532" y="2771379"/>
            <a:ext cx="1932248" cy="1932248"/>
          </a:xfrm>
          <a:prstGeom prst="rect">
            <a:avLst/>
          </a:prstGeom>
        </p:spPr>
      </p:pic>
      <p:pic>
        <p:nvPicPr>
          <p:cNvPr id="15" name="Picture 14">
            <a:extLst>
              <a:ext uri="{FF2B5EF4-FFF2-40B4-BE49-F238E27FC236}">
                <a16:creationId xmlns:a16="http://schemas.microsoft.com/office/drawing/2014/main" id="{20B97330-B7C6-D8CC-80E3-DA604B37F7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638327">
            <a:off x="595879" y="3073797"/>
            <a:ext cx="457200" cy="457200"/>
          </a:xfrm>
          <a:prstGeom prst="rect">
            <a:avLst/>
          </a:prstGeom>
          <a:noFill/>
          <a:ln>
            <a:noFill/>
          </a:ln>
        </p:spPr>
      </p:pic>
      <p:pic>
        <p:nvPicPr>
          <p:cNvPr id="16" name="Picture 15">
            <a:extLst>
              <a:ext uri="{FF2B5EF4-FFF2-40B4-BE49-F238E27FC236}">
                <a16:creationId xmlns:a16="http://schemas.microsoft.com/office/drawing/2014/main" id="{F29B43C8-C9DD-B41A-0EFD-D5BA292B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41409">
            <a:off x="3622528" y="2277130"/>
            <a:ext cx="457200" cy="457200"/>
          </a:xfrm>
          <a:prstGeom prst="rect">
            <a:avLst/>
          </a:prstGeom>
          <a:noFill/>
          <a:ln>
            <a:noFill/>
          </a:ln>
        </p:spPr>
      </p:pic>
      <p:pic>
        <p:nvPicPr>
          <p:cNvPr id="17" name="Picture 16">
            <a:extLst>
              <a:ext uri="{FF2B5EF4-FFF2-40B4-BE49-F238E27FC236}">
                <a16:creationId xmlns:a16="http://schemas.microsoft.com/office/drawing/2014/main" id="{69A30CD5-1E53-FD91-C104-9B39F17900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324267">
            <a:off x="7775164" y="3969901"/>
            <a:ext cx="457200" cy="457200"/>
          </a:xfrm>
          <a:prstGeom prst="rect">
            <a:avLst/>
          </a:prstGeom>
          <a:noFill/>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C9F3FF0-D842-53BA-5A8F-7100E1D0BA4F}"/>
                  </a:ext>
                </a:extLst>
              </p:cNvPr>
              <p:cNvSpPr txBox="1"/>
              <p:nvPr/>
            </p:nvSpPr>
            <p:spPr>
              <a:xfrm>
                <a:off x="2939233" y="6416992"/>
                <a:ext cx="27084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𝑰</m:t>
                      </m:r>
                      <m:r>
                        <a:rPr lang="de-DE" sz="1800" b="0" i="1" smtClean="0">
                          <a:latin typeface="Cambria Math" panose="02040503050406030204" pitchFamily="18" charset="0"/>
                          <a:cs typeface="Calibri" panose="020F0502020204030204" pitchFamily="34" charset="0"/>
                        </a:rPr>
                        <m:t>=</m:t>
                      </m:r>
                      <m:sSub>
                        <m:sSubPr>
                          <m:ctrlPr>
                            <a:rPr lang="de-DE" sz="1800" b="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𝐿</m:t>
                          </m:r>
                        </m:e>
                        <m:sub>
                          <m:r>
                            <a:rPr lang="de-DE" sz="1800" b="0" i="1" smtClean="0">
                              <a:latin typeface="Cambria Math" panose="02040503050406030204" pitchFamily="18" charset="0"/>
                              <a:cs typeface="Calibri" panose="020F0502020204030204" pitchFamily="34" charset="0"/>
                            </a:rPr>
                            <m:t>0</m:t>
                          </m:r>
                        </m:sub>
                      </m:sSub>
                      <m:r>
                        <a:rPr lang="de-DE" sz="1800" b="0" i="1" smtClean="0">
                          <a:latin typeface="Cambria Math" panose="02040503050406030204" pitchFamily="18" charset="0"/>
                          <a:cs typeface="Calibri" panose="020F0502020204030204" pitchFamily="34" charset="0"/>
                        </a:rPr>
                        <m:t>𝜌</m:t>
                      </m:r>
                      <m:r>
                        <a:rPr lang="de-DE" sz="1800" b="0" i="1" smtClean="0">
                          <a:latin typeface="Cambria Math" panose="02040503050406030204" pitchFamily="18" charset="0"/>
                          <a:cs typeface="Calibri" panose="020F0502020204030204" pitchFamily="34" charset="0"/>
                        </a:rPr>
                        <m:t>⊙</m:t>
                      </m:r>
                      <m:r>
                        <a:rPr lang="de-DE" sz="1800" b="1" i="1" smtClean="0">
                          <a:latin typeface="Cambria Math" panose="02040503050406030204" pitchFamily="18" charset="0"/>
                          <a:cs typeface="Calibri" panose="020F0502020204030204" pitchFamily="34" charset="0"/>
                        </a:rPr>
                        <m:t>𝑵</m:t>
                      </m:r>
                      <m:r>
                        <a:rPr lang="de-DE" sz="1800" b="0" i="1" smtClean="0">
                          <a:latin typeface="Cambria Math" panose="02040503050406030204" pitchFamily="18" charset="0"/>
                          <a:cs typeface="Calibri" panose="020F0502020204030204" pitchFamily="34" charset="0"/>
                        </a:rPr>
                        <m:t>)⋅(</m:t>
                      </m:r>
                      <m:r>
                        <a:rPr lang="de-DE" sz="1800" b="1" i="1" smtClean="0">
                          <a:latin typeface="Cambria Math" panose="02040503050406030204" pitchFamily="18" charset="0"/>
                          <a:cs typeface="Calibri" panose="020F0502020204030204" pitchFamily="34" charset="0"/>
                        </a:rPr>
                        <m:t>𝑳</m:t>
                      </m:r>
                      <m:r>
                        <a:rPr lang="de-DE" sz="1800" b="0" i="1" smtClean="0">
                          <a:latin typeface="Cambria Math" panose="02040503050406030204" pitchFamily="18" charset="0"/>
                          <a:cs typeface="Calibri" panose="020F0502020204030204" pitchFamily="34" charset="0"/>
                        </a:rPr>
                        <m:t>) </m:t>
                      </m:r>
                    </m:oMath>
                  </m:oMathPara>
                </a14:m>
                <a:endParaRPr lang="de-DE" sz="1800" b="0" dirty="0">
                  <a:cs typeface="Calibri" panose="020F0502020204030204" pitchFamily="34" charset="0"/>
                </a:endParaRPr>
              </a:p>
            </p:txBody>
          </p:sp>
        </mc:Choice>
        <mc:Fallback xmlns="">
          <p:sp>
            <p:nvSpPr>
              <p:cNvPr id="20" name="TextBox 19">
                <a:extLst>
                  <a:ext uri="{FF2B5EF4-FFF2-40B4-BE49-F238E27FC236}">
                    <a16:creationId xmlns:a16="http://schemas.microsoft.com/office/drawing/2014/main" id="{AC9F3FF0-D842-53BA-5A8F-7100E1D0BA4F}"/>
                  </a:ext>
                </a:extLst>
              </p:cNvPr>
              <p:cNvSpPr txBox="1">
                <a:spLocks noRot="1" noChangeAspect="1" noMove="1" noResize="1" noEditPoints="1" noAdjustHandles="1" noChangeArrowheads="1" noChangeShapeType="1" noTextEdit="1"/>
              </p:cNvSpPr>
              <p:nvPr/>
            </p:nvSpPr>
            <p:spPr>
              <a:xfrm>
                <a:off x="2939233" y="6416992"/>
                <a:ext cx="2708464" cy="369332"/>
              </a:xfrm>
              <a:prstGeom prst="rect">
                <a:avLst/>
              </a:prstGeom>
              <a:blipFill>
                <a:blip r:embed="rId7"/>
                <a:stretch>
                  <a:fillRect b="-1333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AB748A60-4348-F046-CC88-66A3F01E7E1D}"/>
              </a:ext>
            </a:extLst>
          </p:cNvPr>
          <p:cNvSpPr txBox="1"/>
          <p:nvPr/>
        </p:nvSpPr>
        <p:spPr>
          <a:xfrm>
            <a:off x="3172285" y="5470421"/>
            <a:ext cx="6153150" cy="923330"/>
          </a:xfrm>
          <a:prstGeom prst="rect">
            <a:avLst/>
          </a:prstGeom>
          <a:noFill/>
        </p:spPr>
        <p:txBody>
          <a:bodyPr wrap="square">
            <a:spAutoFit/>
          </a:bodyPr>
          <a:lstStyle/>
          <a:p>
            <a:r>
              <a:rPr lang="en-US" dirty="0"/>
              <a:t>Assume Lambert surface</a:t>
            </a:r>
          </a:p>
          <a:p>
            <a:r>
              <a:rPr lang="en-US" dirty="0"/>
              <a:t>Requires multiple lights for good </a:t>
            </a:r>
            <a:r>
              <a:rPr lang="en-US" dirty="0" err="1"/>
              <a:t>estimatioin</a:t>
            </a:r>
            <a:endParaRPr lang="en-US" dirty="0"/>
          </a:p>
          <a:p>
            <a:r>
              <a:rPr lang="en-US" dirty="0"/>
              <a:t>Solved using least squares method</a:t>
            </a:r>
          </a:p>
        </p:txBody>
      </p:sp>
    </p:spTree>
    <p:extLst>
      <p:ext uri="{BB962C8B-B14F-4D97-AF65-F5344CB8AC3E}">
        <p14:creationId xmlns:p14="http://schemas.microsoft.com/office/powerpoint/2010/main" val="1675013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1175249" y="6479960"/>
            <a:ext cx="2743200" cy="365125"/>
          </a:xfrm>
        </p:spPr>
        <p:txBody>
          <a:bodyPr/>
          <a:lstStyle/>
          <a:p>
            <a:pPr rtl="0"/>
            <a:fld id="{83627DD0-092D-4AD9-AAE0-0513E170352E}" type="datetime1">
              <a:rPr lang="de-DE" smtClean="0"/>
              <a:t>20.08.2022</a:t>
            </a:fld>
            <a:endParaRPr lang="en-US" dirty="0"/>
          </a:p>
        </p:txBody>
      </p:sp>
      <p:sp>
        <p:nvSpPr>
          <p:cNvPr id="1040" name="Textfeld 13">
            <a:extLst>
              <a:ext uri="{FF2B5EF4-FFF2-40B4-BE49-F238E27FC236}">
                <a16:creationId xmlns:a16="http://schemas.microsoft.com/office/drawing/2014/main" id="{0F43598B-C4AB-9421-C387-B667A1153976}"/>
              </a:ext>
            </a:extLst>
          </p:cNvPr>
          <p:cNvSpPr txBox="1"/>
          <p:nvPr/>
        </p:nvSpPr>
        <p:spPr>
          <a:xfrm>
            <a:off x="5030254" y="451005"/>
            <a:ext cx="7208167" cy="830997"/>
          </a:xfrm>
          <a:prstGeom prst="rect">
            <a:avLst/>
          </a:prstGeom>
          <a:noFill/>
        </p:spPr>
        <p:txBody>
          <a:bodyPr wrap="square" rtlCol="0">
            <a:spAutoFit/>
          </a:bodyPr>
          <a:lstStyle/>
          <a:p>
            <a:pPr marL="285750" indent="-285750">
              <a:buFontTx/>
              <a:buChar char="-"/>
            </a:pPr>
            <a:r>
              <a:rPr lang="en-US" sz="1600" b="0" i="0" dirty="0">
                <a:solidFill>
                  <a:schemeClr val="bg1"/>
                </a:solidFill>
                <a:effectLst/>
                <a:latin typeface="Arial" panose="020B0604020202020204" pitchFamily="34" charset="0"/>
              </a:rPr>
              <a:t>Surface </a:t>
            </a:r>
            <a:r>
              <a:rPr lang="en-US" sz="1600" b="0" i="0" dirty="0" err="1">
                <a:solidFill>
                  <a:schemeClr val="bg1"/>
                </a:solidFill>
                <a:effectLst/>
                <a:latin typeface="Arial" panose="020B0604020202020204" pitchFamily="34" charset="0"/>
              </a:rPr>
              <a:t>normals</a:t>
            </a:r>
            <a:r>
              <a:rPr lang="en-US" sz="1600" b="0" i="0" dirty="0">
                <a:solidFill>
                  <a:schemeClr val="bg1"/>
                </a:solidFill>
                <a:effectLst/>
                <a:latin typeface="Arial" panose="020B0604020202020204" pitchFamily="34" charset="0"/>
              </a:rPr>
              <a:t> of a scene is presented as a normal map</a:t>
            </a:r>
          </a:p>
          <a:p>
            <a:pPr marL="285750" indent="-285750">
              <a:buFontTx/>
              <a:buChar char="-"/>
            </a:pPr>
            <a:r>
              <a:rPr lang="en-US" sz="1600" dirty="0">
                <a:solidFill>
                  <a:schemeClr val="bg1"/>
                </a:solidFill>
                <a:latin typeface="Arial" panose="020B0604020202020204" pitchFamily="34" charset="0"/>
              </a:rPr>
              <a:t>One Surface normal is mapped to a RGB color</a:t>
            </a:r>
          </a:p>
          <a:p>
            <a:pPr marL="285750" indent="-285750">
              <a:buFontTx/>
              <a:buChar char="-"/>
            </a:pPr>
            <a:r>
              <a:rPr lang="en-US" sz="1600" dirty="0">
                <a:solidFill>
                  <a:schemeClr val="bg1"/>
                </a:solidFill>
                <a:latin typeface="Arial" panose="020B0604020202020204" pitchFamily="34" charset="0"/>
              </a:rPr>
              <a:t>We want to find the surface normal map of the corresponding scene.</a:t>
            </a:r>
          </a:p>
        </p:txBody>
      </p:sp>
      <p:grpSp>
        <p:nvGrpSpPr>
          <p:cNvPr id="26" name="Group 25">
            <a:extLst>
              <a:ext uri="{FF2B5EF4-FFF2-40B4-BE49-F238E27FC236}">
                <a16:creationId xmlns:a16="http://schemas.microsoft.com/office/drawing/2014/main" id="{2F50CAC6-F676-4768-02D0-497AF5B148E8}"/>
              </a:ext>
            </a:extLst>
          </p:cNvPr>
          <p:cNvGrpSpPr/>
          <p:nvPr/>
        </p:nvGrpSpPr>
        <p:grpSpPr>
          <a:xfrm>
            <a:off x="-1067606" y="589216"/>
            <a:ext cx="5085999" cy="5085999"/>
            <a:chOff x="-1450918" y="150896"/>
            <a:chExt cx="5085999" cy="5085999"/>
          </a:xfrm>
        </p:grpSpPr>
        <p:pic>
          <p:nvPicPr>
            <p:cNvPr id="1081" name="Picture 1080">
              <a:extLst>
                <a:ext uri="{FF2B5EF4-FFF2-40B4-BE49-F238E27FC236}">
                  <a16:creationId xmlns:a16="http://schemas.microsoft.com/office/drawing/2014/main" id="{A0AC3163-EA5C-F615-1EE1-524ECE5FE7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97852" l="9961" r="90430">
                          <a14:backgroundMark x1="66406" y1="80078" x2="66406" y2="80078"/>
                          <a14:backgroundMark x1="61133" y1="81445" x2="61133" y2="81445"/>
                          <a14:backgroundMark x1="54688" y1="81445" x2="54688" y2="81445"/>
                          <a14:backgroundMark x1="51563" y1="81055" x2="51563" y2="81055"/>
                          <a14:backgroundMark x1="32617" y1="75586" x2="32617" y2="75586"/>
                          <a14:backgroundMark x1="40820" y1="55078" x2="40820" y2="55078"/>
                        </a14:backgroundRemoval>
                      </a14:imgEffect>
                    </a14:imgLayer>
                  </a14:imgProps>
                </a:ext>
                <a:ext uri="{28A0092B-C50C-407E-A947-70E740481C1C}">
                  <a14:useLocalDpi xmlns:a14="http://schemas.microsoft.com/office/drawing/2010/main" val="0"/>
                </a:ext>
              </a:extLst>
            </a:blip>
            <a:stretch>
              <a:fillRect/>
            </a:stretch>
          </p:blipFill>
          <p:spPr>
            <a:xfrm>
              <a:off x="-1450918" y="150896"/>
              <a:ext cx="5085999" cy="5085999"/>
            </a:xfrm>
            <a:prstGeom prst="rect">
              <a:avLst/>
            </a:prstGeom>
          </p:spPr>
        </p:pic>
        <p:sp>
          <p:nvSpPr>
            <p:cNvPr id="1052" name="Textfeld 13">
              <a:extLst>
                <a:ext uri="{FF2B5EF4-FFF2-40B4-BE49-F238E27FC236}">
                  <a16:creationId xmlns:a16="http://schemas.microsoft.com/office/drawing/2014/main" id="{711D5130-45C8-388B-AC9D-7BC7BB7E766C}"/>
                </a:ext>
              </a:extLst>
            </p:cNvPr>
            <p:cNvSpPr txBox="1"/>
            <p:nvPr/>
          </p:nvSpPr>
          <p:spPr>
            <a:xfrm>
              <a:off x="827264" y="4366552"/>
              <a:ext cx="1380851" cy="307777"/>
            </a:xfrm>
            <a:prstGeom prst="rect">
              <a:avLst/>
            </a:prstGeom>
            <a:noFill/>
          </p:spPr>
          <p:txBody>
            <a:bodyPr wrap="square" rtlCol="0">
              <a:spAutoFit/>
            </a:bodyPr>
            <a:lstStyle/>
            <a:p>
              <a:r>
                <a:rPr lang="de-DE" sz="1400" b="1" dirty="0" err="1">
                  <a:solidFill>
                    <a:schemeClr val="bg1"/>
                  </a:solidFill>
                  <a:latin typeface="Calibri" panose="020F0502020204030204" pitchFamily="34" charset="0"/>
                  <a:cs typeface="Calibri" panose="020F0502020204030204" pitchFamily="34" charset="0"/>
                </a:rPr>
                <a:t>Grayscale</a:t>
              </a:r>
              <a:r>
                <a:rPr lang="de-DE" sz="1400" b="1" dirty="0">
                  <a:solidFill>
                    <a:schemeClr val="bg1"/>
                  </a:solidFill>
                  <a:latin typeface="Calibri" panose="020F0502020204030204" pitchFamily="34" charset="0"/>
                  <a:cs typeface="Calibri" panose="020F0502020204030204" pitchFamily="34" charset="0"/>
                </a:rPr>
                <a:t> Image</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41" name="TextBox 40">
            <a:extLst>
              <a:ext uri="{FF2B5EF4-FFF2-40B4-BE49-F238E27FC236}">
                <a16:creationId xmlns:a16="http://schemas.microsoft.com/office/drawing/2014/main" id="{B8231253-B3AB-47D8-08FF-4642110F35DF}"/>
              </a:ext>
            </a:extLst>
          </p:cNvPr>
          <p:cNvSpPr txBox="1"/>
          <p:nvPr/>
        </p:nvSpPr>
        <p:spPr>
          <a:xfrm>
            <a:off x="120115" y="115055"/>
            <a:ext cx="5540910" cy="584775"/>
          </a:xfrm>
          <a:prstGeom prst="rect">
            <a:avLst/>
          </a:prstGeom>
          <a:noFill/>
        </p:spPr>
        <p:txBody>
          <a:bodyPr wrap="square" rtlCol="0">
            <a:spAutoFit/>
          </a:bodyPr>
          <a:lstStyle/>
          <a:p>
            <a:r>
              <a:rPr lang="en-US" sz="3200" b="1" dirty="0">
                <a:solidFill>
                  <a:schemeClr val="bg1"/>
                </a:solidFill>
                <a:latin typeface="Candara" panose="020E0502030303020204" pitchFamily="34" charset="0"/>
              </a:rPr>
              <a:t>Surface Normal Estimation</a:t>
            </a:r>
            <a:endParaRPr lang="en-US" sz="3200" dirty="0">
              <a:solidFill>
                <a:schemeClr val="bg1"/>
              </a:solidFill>
              <a:latin typeface="Candara" panose="020E0502030303020204" pitchFamily="34" charset="0"/>
            </a:endParaRPr>
          </a:p>
        </p:txBody>
      </p:sp>
      <p:grpSp>
        <p:nvGrpSpPr>
          <p:cNvPr id="28" name="Group 27">
            <a:extLst>
              <a:ext uri="{FF2B5EF4-FFF2-40B4-BE49-F238E27FC236}">
                <a16:creationId xmlns:a16="http://schemas.microsoft.com/office/drawing/2014/main" id="{D85C4180-85C3-FC20-8957-DCA070EAD76A}"/>
              </a:ext>
            </a:extLst>
          </p:cNvPr>
          <p:cNvGrpSpPr/>
          <p:nvPr/>
        </p:nvGrpSpPr>
        <p:grpSpPr>
          <a:xfrm>
            <a:off x="6089250" y="615470"/>
            <a:ext cx="5085999" cy="5085999"/>
            <a:chOff x="7575547" y="790976"/>
            <a:chExt cx="5085999" cy="5085999"/>
          </a:xfrm>
        </p:grpSpPr>
        <p:pic>
          <p:nvPicPr>
            <p:cNvPr id="1083" name="Picture 1082">
              <a:extLst>
                <a:ext uri="{FF2B5EF4-FFF2-40B4-BE49-F238E27FC236}">
                  <a16:creationId xmlns:a16="http://schemas.microsoft.com/office/drawing/2014/main" id="{CD729E66-03BB-5840-1B75-E88615CF18D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79492" l="35938" r="73828"/>
                      </a14:imgEffect>
                    </a14:imgLayer>
                  </a14:imgProps>
                </a:ext>
                <a:ext uri="{28A0092B-C50C-407E-A947-70E740481C1C}">
                  <a14:useLocalDpi xmlns:a14="http://schemas.microsoft.com/office/drawing/2010/main" val="0"/>
                </a:ext>
              </a:extLst>
            </a:blip>
            <a:stretch>
              <a:fillRect/>
            </a:stretch>
          </p:blipFill>
          <p:spPr>
            <a:xfrm>
              <a:off x="7575547" y="790976"/>
              <a:ext cx="5085999" cy="5085999"/>
            </a:xfrm>
            <a:prstGeom prst="rect">
              <a:avLst/>
            </a:prstGeom>
          </p:spPr>
        </p:pic>
        <p:sp>
          <p:nvSpPr>
            <p:cNvPr id="1051" name="Textfeld 13">
              <a:extLst>
                <a:ext uri="{FF2B5EF4-FFF2-40B4-BE49-F238E27FC236}">
                  <a16:creationId xmlns:a16="http://schemas.microsoft.com/office/drawing/2014/main" id="{F9129C7E-C884-54DD-5728-E89184EB9501}"/>
                </a:ext>
              </a:extLst>
            </p:cNvPr>
            <p:cNvSpPr txBox="1"/>
            <p:nvPr/>
          </p:nvSpPr>
          <p:spPr>
            <a:xfrm>
              <a:off x="9966283" y="4852057"/>
              <a:ext cx="1175461" cy="307777"/>
            </a:xfrm>
            <a:prstGeom prst="rect">
              <a:avLst/>
            </a:prstGeom>
            <a:noFill/>
          </p:spPr>
          <p:txBody>
            <a:bodyPr wrap="square" rtlCol="0">
              <a:spAutoFit/>
            </a:bodyPr>
            <a:lstStyle/>
            <a:p>
              <a:r>
                <a:rPr lang="de-DE" altLang="zh-CN" sz="1400" b="1" dirty="0">
                  <a:solidFill>
                    <a:schemeClr val="bg1"/>
                  </a:solidFill>
                  <a:latin typeface="Calibri" panose="020F0502020204030204" pitchFamily="34" charset="0"/>
                  <a:cs typeface="Calibri" panose="020F0502020204030204" pitchFamily="34" charset="0"/>
                </a:rPr>
                <a:t>Normal </a:t>
              </a:r>
              <a:r>
                <a:rPr lang="de-DE" altLang="zh-CN" sz="1400" b="1" dirty="0" err="1">
                  <a:solidFill>
                    <a:schemeClr val="bg1"/>
                  </a:solidFill>
                  <a:latin typeface="Calibri" panose="020F0502020204030204" pitchFamily="34" charset="0"/>
                  <a:cs typeface="Calibri" panose="020F0502020204030204" pitchFamily="34" charset="0"/>
                </a:rPr>
                <a:t>Map</a:t>
              </a:r>
              <a:endParaRPr lang="en-US" sz="1400" b="1" dirty="0">
                <a:solidFill>
                  <a:schemeClr val="bg1"/>
                </a:solidFill>
                <a:latin typeface="Calibri" panose="020F0502020204030204" pitchFamily="34" charset="0"/>
                <a:cs typeface="Calibri" panose="020F0502020204030204" pitchFamily="34" charset="0"/>
              </a:endParaRPr>
            </a:p>
          </p:txBody>
        </p:sp>
      </p:grpSp>
      <p:grpSp>
        <p:nvGrpSpPr>
          <p:cNvPr id="27" name="Group 26">
            <a:extLst>
              <a:ext uri="{FF2B5EF4-FFF2-40B4-BE49-F238E27FC236}">
                <a16:creationId xmlns:a16="http://schemas.microsoft.com/office/drawing/2014/main" id="{2B3F0A86-EF31-0183-603F-B8A7ADFAFFF7}"/>
              </a:ext>
            </a:extLst>
          </p:cNvPr>
          <p:cNvGrpSpPr/>
          <p:nvPr/>
        </p:nvGrpSpPr>
        <p:grpSpPr>
          <a:xfrm>
            <a:off x="3983036" y="2035791"/>
            <a:ext cx="2242410" cy="2970155"/>
            <a:chOff x="2773428" y="2220652"/>
            <a:chExt cx="2242410" cy="2970155"/>
          </a:xfrm>
        </p:grpSpPr>
        <p:pic>
          <p:nvPicPr>
            <p:cNvPr id="1090" name="Picture 1089">
              <a:extLst>
                <a:ext uri="{FF2B5EF4-FFF2-40B4-BE49-F238E27FC236}">
                  <a16:creationId xmlns:a16="http://schemas.microsoft.com/office/drawing/2014/main" id="{24AA3D15-B84F-F089-DE18-64BB928E3164}"/>
                </a:ext>
              </a:extLst>
            </p:cNvPr>
            <p:cNvPicPr>
              <a:picLocks noChangeAspect="1"/>
            </p:cNvPicPr>
            <p:nvPr/>
          </p:nvPicPr>
          <p:blipFill rotWithShape="1">
            <a:blip r:embed="rId6">
              <a:extLst>
                <a:ext uri="{28A0092B-C50C-407E-A947-70E740481C1C}">
                  <a14:useLocalDpi xmlns:a14="http://schemas.microsoft.com/office/drawing/2010/main" val="0"/>
                </a:ext>
              </a:extLst>
            </a:blip>
            <a:srcRect l="12820" t="11338" r="46263" b="15245"/>
            <a:stretch/>
          </p:blipFill>
          <p:spPr>
            <a:xfrm>
              <a:off x="2773428" y="2220652"/>
              <a:ext cx="2242410" cy="2359987"/>
            </a:xfrm>
            <a:prstGeom prst="rect">
              <a:avLst/>
            </a:prstGeom>
          </p:spPr>
        </p:pic>
        <p:sp>
          <p:nvSpPr>
            <p:cNvPr id="1091" name="Textfeld 13">
              <a:extLst>
                <a:ext uri="{FF2B5EF4-FFF2-40B4-BE49-F238E27FC236}">
                  <a16:creationId xmlns:a16="http://schemas.microsoft.com/office/drawing/2014/main" id="{E218D29D-2F90-B1AF-584C-BA6C83AD0DAD}"/>
                </a:ext>
              </a:extLst>
            </p:cNvPr>
            <p:cNvSpPr txBox="1"/>
            <p:nvPr/>
          </p:nvSpPr>
          <p:spPr>
            <a:xfrm>
              <a:off x="3471163" y="4883030"/>
              <a:ext cx="1175461" cy="307777"/>
            </a:xfrm>
            <a:prstGeom prst="rect">
              <a:avLst/>
            </a:prstGeom>
            <a:noFill/>
          </p:spPr>
          <p:txBody>
            <a:bodyPr wrap="square" rtlCol="0">
              <a:spAutoFit/>
            </a:bodyPr>
            <a:lstStyle/>
            <a:p>
              <a:r>
                <a:rPr lang="de-DE" altLang="zh-CN" sz="1400" b="1" dirty="0">
                  <a:solidFill>
                    <a:schemeClr val="bg1"/>
                  </a:solidFill>
                  <a:latin typeface="Calibri" panose="020F0502020204030204" pitchFamily="34" charset="0"/>
                  <a:cs typeface="Calibri" panose="020F0502020204030204" pitchFamily="34" charset="0"/>
                </a:rPr>
                <a:t>Point </a:t>
              </a:r>
              <a:r>
                <a:rPr lang="de-DE" altLang="zh-CN" sz="1400" b="1" dirty="0" err="1">
                  <a:solidFill>
                    <a:schemeClr val="bg1"/>
                  </a:solidFill>
                  <a:latin typeface="Calibri" panose="020F0502020204030204" pitchFamily="34" charset="0"/>
                  <a:cs typeface="Calibri" panose="020F0502020204030204" pitchFamily="34" charset="0"/>
                </a:rPr>
                <a:t>cloud</a:t>
              </a:r>
              <a:r>
                <a:rPr lang="de-DE" altLang="zh-CN" sz="1400" b="1" dirty="0">
                  <a:solidFill>
                    <a:schemeClr val="bg1"/>
                  </a:solidFill>
                  <a:latin typeface="Calibri" panose="020F0502020204030204" pitchFamily="34" charset="0"/>
                  <a:cs typeface="Calibri" panose="020F0502020204030204" pitchFamily="34" charset="0"/>
                </a:rPr>
                <a:t> </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1098" name="Textfeld 13">
            <a:extLst>
              <a:ext uri="{FF2B5EF4-FFF2-40B4-BE49-F238E27FC236}">
                <a16:creationId xmlns:a16="http://schemas.microsoft.com/office/drawing/2014/main" id="{1D2FE23B-19AA-FAE4-931C-EB48C79FB820}"/>
              </a:ext>
            </a:extLst>
          </p:cNvPr>
          <p:cNvSpPr txBox="1"/>
          <p:nvPr/>
        </p:nvSpPr>
        <p:spPr>
          <a:xfrm>
            <a:off x="8302308" y="5337199"/>
            <a:ext cx="2378148" cy="461665"/>
          </a:xfrm>
          <a:prstGeom prst="rect">
            <a:avLst/>
          </a:prstGeom>
          <a:noFill/>
        </p:spPr>
        <p:txBody>
          <a:bodyPr wrap="square" rtlCol="0">
            <a:spAutoFit/>
          </a:bodyPr>
          <a:lstStyle/>
          <a:p>
            <a:pPr marL="285750" indent="-285750">
              <a:buFontTx/>
              <a:buChar char="-"/>
            </a:pPr>
            <a:r>
              <a:rPr lang="de-DE" sz="1200" dirty="0" err="1">
                <a:solidFill>
                  <a:schemeClr val="bg1"/>
                </a:solidFill>
                <a:latin typeface="Arial" panose="020B0604020202020204" pitchFamily="34" charset="0"/>
              </a:rPr>
              <a:t>Map</a:t>
            </a:r>
            <a:r>
              <a:rPr lang="de-DE" sz="1200" dirty="0">
                <a:solidFill>
                  <a:schemeClr val="bg1"/>
                </a:solidFill>
                <a:latin typeface="Arial" panose="020B0604020202020204" pitchFamily="34" charset="0"/>
              </a:rPr>
              <a:t> normal in 3D </a:t>
            </a:r>
            <a:r>
              <a:rPr lang="de-DE" sz="1200" dirty="0" err="1">
                <a:solidFill>
                  <a:schemeClr val="bg1"/>
                </a:solidFill>
                <a:latin typeface="Arial" panose="020B0604020202020204" pitchFamily="34" charset="0"/>
              </a:rPr>
              <a:t>space</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to</a:t>
            </a:r>
            <a:r>
              <a:rPr lang="de-DE" sz="1200" dirty="0">
                <a:solidFill>
                  <a:schemeClr val="bg1"/>
                </a:solidFill>
                <a:latin typeface="Arial" panose="020B0604020202020204" pitchFamily="34" charset="0"/>
              </a:rPr>
              <a:t> RGB </a:t>
            </a:r>
            <a:r>
              <a:rPr lang="de-DE" sz="1200" dirty="0" err="1">
                <a:solidFill>
                  <a:schemeClr val="bg1"/>
                </a:solidFill>
                <a:latin typeface="Arial" panose="020B0604020202020204" pitchFamily="34" charset="0"/>
              </a:rPr>
              <a:t>color</a:t>
            </a:r>
            <a:endParaRPr lang="en-US" sz="1200" dirty="0">
              <a:solidFill>
                <a:schemeClr val="bg1"/>
              </a:solidFill>
              <a:latin typeface="Arial" panose="020B0604020202020204" pitchFamily="34" charset="0"/>
            </a:endParaRPr>
          </a:p>
        </p:txBody>
      </p:sp>
      <p:sp>
        <p:nvSpPr>
          <p:cNvPr id="1099" name="Textfeld 13">
            <a:extLst>
              <a:ext uri="{FF2B5EF4-FFF2-40B4-BE49-F238E27FC236}">
                <a16:creationId xmlns:a16="http://schemas.microsoft.com/office/drawing/2014/main" id="{150D215E-50EA-F5E8-6FD6-ED33FAEEF670}"/>
              </a:ext>
            </a:extLst>
          </p:cNvPr>
          <p:cNvSpPr txBox="1"/>
          <p:nvPr/>
        </p:nvSpPr>
        <p:spPr>
          <a:xfrm>
            <a:off x="1016751" y="5337199"/>
            <a:ext cx="2378148" cy="461665"/>
          </a:xfrm>
          <a:prstGeom prst="rect">
            <a:avLst/>
          </a:prstGeom>
          <a:noFill/>
        </p:spPr>
        <p:txBody>
          <a:bodyPr wrap="square" rtlCol="0">
            <a:spAutoFit/>
          </a:bodyPr>
          <a:lstStyle/>
          <a:p>
            <a:pPr marL="285750" indent="-285750">
              <a:buFontTx/>
              <a:buChar char="-"/>
            </a:pPr>
            <a:r>
              <a:rPr lang="de-DE" sz="1200" dirty="0">
                <a:solidFill>
                  <a:schemeClr val="bg1"/>
                </a:solidFill>
                <a:latin typeface="Arial" panose="020B0604020202020204" pitchFamily="34" charset="0"/>
              </a:rPr>
              <a:t>Viewing </a:t>
            </a:r>
            <a:r>
              <a:rPr lang="de-DE" sz="1200" dirty="0" err="1">
                <a:solidFill>
                  <a:schemeClr val="bg1"/>
                </a:solidFill>
                <a:latin typeface="Arial" panose="020B0604020202020204" pitchFamily="34" charset="0"/>
              </a:rPr>
              <a:t>of</a:t>
            </a:r>
            <a:r>
              <a:rPr lang="de-DE" sz="1200" dirty="0">
                <a:solidFill>
                  <a:schemeClr val="bg1"/>
                </a:solidFill>
                <a:latin typeface="Arial" panose="020B0604020202020204" pitchFamily="34" charset="0"/>
              </a:rPr>
              <a:t> 3D </a:t>
            </a:r>
            <a:r>
              <a:rPr lang="de-DE" sz="1200" dirty="0" err="1">
                <a:solidFill>
                  <a:schemeClr val="bg1"/>
                </a:solidFill>
                <a:latin typeface="Arial" panose="020B0604020202020204" pitchFamily="34" charset="0"/>
              </a:rPr>
              <a:t>object</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from</a:t>
            </a:r>
            <a:r>
              <a:rPr lang="de-DE" sz="1200" dirty="0">
                <a:solidFill>
                  <a:schemeClr val="bg1"/>
                </a:solidFill>
                <a:latin typeface="Arial" panose="020B0604020202020204" pitchFamily="34" charset="0"/>
              </a:rPr>
              <a:t> a </a:t>
            </a:r>
            <a:r>
              <a:rPr lang="de-DE" sz="1200" dirty="0" err="1">
                <a:solidFill>
                  <a:schemeClr val="bg1"/>
                </a:solidFill>
                <a:latin typeface="Arial" panose="020B0604020202020204" pitchFamily="34" charset="0"/>
              </a:rPr>
              <a:t>direction</a:t>
            </a:r>
            <a:endParaRPr lang="en-US" sz="1200" dirty="0">
              <a:solidFill>
                <a:schemeClr val="bg1"/>
              </a:solidFill>
              <a:latin typeface="Arial" panose="020B0604020202020204" pitchFamily="34" charset="0"/>
            </a:endParaRPr>
          </a:p>
        </p:txBody>
      </p:sp>
      <p:sp>
        <p:nvSpPr>
          <p:cNvPr id="1101" name="Textfeld 13">
            <a:extLst>
              <a:ext uri="{FF2B5EF4-FFF2-40B4-BE49-F238E27FC236}">
                <a16:creationId xmlns:a16="http://schemas.microsoft.com/office/drawing/2014/main" id="{034ADEA7-2D3A-D747-85ED-4420A61CEBB5}"/>
              </a:ext>
            </a:extLst>
          </p:cNvPr>
          <p:cNvSpPr txBox="1"/>
          <p:nvPr/>
        </p:nvSpPr>
        <p:spPr>
          <a:xfrm>
            <a:off x="4065750" y="5259717"/>
            <a:ext cx="2378148" cy="830997"/>
          </a:xfrm>
          <a:prstGeom prst="rect">
            <a:avLst/>
          </a:prstGeom>
          <a:noFill/>
        </p:spPr>
        <p:txBody>
          <a:bodyPr wrap="square" rtlCol="0">
            <a:spAutoFit/>
          </a:bodyPr>
          <a:lstStyle/>
          <a:p>
            <a:pPr marL="285750" indent="-285750">
              <a:buFontTx/>
              <a:buChar char="-"/>
            </a:pPr>
            <a:r>
              <a:rPr lang="de-DE" sz="1200" dirty="0">
                <a:solidFill>
                  <a:schemeClr val="bg1"/>
                </a:solidFill>
                <a:latin typeface="Arial" panose="020B0604020202020204" pitchFamily="34" charset="0"/>
              </a:rPr>
              <a:t>The </a:t>
            </a:r>
            <a:r>
              <a:rPr lang="de-DE" sz="1200" dirty="0" err="1">
                <a:solidFill>
                  <a:schemeClr val="bg1"/>
                </a:solidFill>
                <a:latin typeface="Arial" panose="020B0604020202020204" pitchFamily="34" charset="0"/>
              </a:rPr>
              <a:t>points</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are</a:t>
            </a:r>
            <a:r>
              <a:rPr lang="de-DE" sz="1200" dirty="0">
                <a:solidFill>
                  <a:schemeClr val="bg1"/>
                </a:solidFill>
                <a:latin typeface="Arial" panose="020B0604020202020204" pitchFamily="34" charset="0"/>
              </a:rPr>
              <a:t> in 3D </a:t>
            </a:r>
            <a:r>
              <a:rPr lang="de-DE" sz="1200" dirty="0" err="1">
                <a:solidFill>
                  <a:schemeClr val="bg1"/>
                </a:solidFill>
                <a:latin typeface="Arial" panose="020B0604020202020204" pitchFamily="34" charset="0"/>
              </a:rPr>
              <a:t>space</a:t>
            </a:r>
            <a:endParaRPr lang="de-DE" sz="1200" dirty="0">
              <a:solidFill>
                <a:schemeClr val="bg1"/>
              </a:solidFill>
              <a:latin typeface="Arial" panose="020B0604020202020204" pitchFamily="34" charset="0"/>
            </a:endParaRPr>
          </a:p>
          <a:p>
            <a:pPr marL="285750" indent="-285750">
              <a:buFontTx/>
              <a:buChar char="-"/>
            </a:pPr>
            <a:r>
              <a:rPr lang="de-DE" sz="1200" dirty="0" err="1">
                <a:solidFill>
                  <a:schemeClr val="bg1"/>
                </a:solidFill>
                <a:latin typeface="Arial" panose="020B0604020202020204" pitchFamily="34" charset="0"/>
              </a:rPr>
              <a:t>Each</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point</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corresponds</a:t>
            </a:r>
            <a:r>
              <a:rPr lang="de-DE" sz="1200" dirty="0">
                <a:solidFill>
                  <a:schemeClr val="bg1"/>
                </a:solidFill>
                <a:latin typeface="Arial" panose="020B0604020202020204" pitchFamily="34" charset="0"/>
              </a:rPr>
              <a:t> a </a:t>
            </a:r>
            <a:r>
              <a:rPr lang="de-DE" sz="1200" dirty="0" err="1">
                <a:solidFill>
                  <a:schemeClr val="bg1"/>
                </a:solidFill>
                <a:latin typeface="Arial" panose="020B0604020202020204" pitchFamily="34" charset="0"/>
              </a:rPr>
              <a:t>pixel</a:t>
            </a:r>
            <a:r>
              <a:rPr lang="de-DE" sz="1200" dirty="0">
                <a:solidFill>
                  <a:schemeClr val="bg1"/>
                </a:solidFill>
                <a:latin typeface="Arial" panose="020B0604020202020204" pitchFamily="34" charset="0"/>
              </a:rPr>
              <a:t> in </a:t>
            </a:r>
            <a:r>
              <a:rPr lang="de-DE" sz="1200" dirty="0" err="1">
                <a:solidFill>
                  <a:schemeClr val="bg1"/>
                </a:solidFill>
                <a:latin typeface="Arial" panose="020B0604020202020204" pitchFamily="34" charset="0"/>
              </a:rPr>
              <a:t>the</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gray-scale</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image</a:t>
            </a:r>
            <a:endParaRPr lang="en-US" sz="1200" dirty="0">
              <a:solidFill>
                <a:schemeClr val="bg1"/>
              </a:solidFill>
              <a:latin typeface="Arial" panose="020B0604020202020204" pitchFamily="34" charset="0"/>
            </a:endParaRPr>
          </a:p>
        </p:txBody>
      </p:sp>
      <p:sp>
        <p:nvSpPr>
          <p:cNvPr id="2" name="Arrow: Right 1">
            <a:extLst>
              <a:ext uri="{FF2B5EF4-FFF2-40B4-BE49-F238E27FC236}">
                <a16:creationId xmlns:a16="http://schemas.microsoft.com/office/drawing/2014/main" id="{93E045D4-F1F1-6AD7-F030-9BB9B3957041}"/>
              </a:ext>
            </a:extLst>
          </p:cNvPr>
          <p:cNvSpPr/>
          <p:nvPr/>
        </p:nvSpPr>
        <p:spPr>
          <a:xfrm>
            <a:off x="3185406" y="3314453"/>
            <a:ext cx="597159" cy="17728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C1B933E8-1897-33C4-46B8-46CAEE72A84A}"/>
              </a:ext>
            </a:extLst>
          </p:cNvPr>
          <p:cNvSpPr/>
          <p:nvPr/>
        </p:nvSpPr>
        <p:spPr>
          <a:xfrm>
            <a:off x="7059872" y="3359268"/>
            <a:ext cx="597159" cy="26493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390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20.08.2022</a:t>
            </a:fld>
            <a:endParaRPr lang="en-US" dirty="0"/>
          </a:p>
        </p:txBody>
      </p:sp>
      <p:sp>
        <p:nvSpPr>
          <p:cNvPr id="14" name="Textfeld 13">
            <a:extLst>
              <a:ext uri="{FF2B5EF4-FFF2-40B4-BE49-F238E27FC236}">
                <a16:creationId xmlns:a16="http://schemas.microsoft.com/office/drawing/2014/main" id="{BD44CF49-5CF0-39BC-0AA3-23FE5CF01BEB}"/>
              </a:ext>
            </a:extLst>
          </p:cNvPr>
          <p:cNvSpPr txBox="1"/>
          <p:nvPr/>
        </p:nvSpPr>
        <p:spPr>
          <a:xfrm>
            <a:off x="3096531" y="4606412"/>
            <a:ext cx="2743200" cy="738664"/>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en-US" sz="1400" dirty="0">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semi-dense</a:t>
            </a:r>
            <a:r>
              <a:rPr lang="de-DE" sz="1400" dirty="0">
                <a:latin typeface="Calibri" panose="020F0502020204030204" pitchFamily="34" charset="0"/>
                <a:cs typeface="Calibri" panose="020F0502020204030204" pitchFamily="34" charset="0"/>
              </a:rPr>
              <a:t>) , and </a:t>
            </a:r>
            <a:r>
              <a:rPr lang="en-US" sz="1400" dirty="0">
                <a:latin typeface="Calibri" panose="020F0502020204030204" pitchFamily="34" charset="0"/>
                <a:cs typeface="Calibri" panose="020F0502020204030204" pitchFamily="34" charset="0"/>
              </a:rPr>
              <a:t>known</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calibration</a:t>
            </a:r>
            <a:r>
              <a:rPr lang="de-DE"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→point cloud or vertex map</a:t>
            </a:r>
          </a:p>
        </p:txBody>
      </p:sp>
      <p:sp>
        <p:nvSpPr>
          <p:cNvPr id="15" name="Textfeld 13">
            <a:extLst>
              <a:ext uri="{FF2B5EF4-FFF2-40B4-BE49-F238E27FC236}">
                <a16:creationId xmlns:a16="http://schemas.microsoft.com/office/drawing/2014/main" id="{365F151C-13F5-6187-CD63-257406A1678F}"/>
              </a:ext>
            </a:extLst>
          </p:cNvPr>
          <p:cNvSpPr txBox="1"/>
          <p:nvPr/>
        </p:nvSpPr>
        <p:spPr>
          <a:xfrm>
            <a:off x="9255041" y="4786916"/>
            <a:ext cx="228671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(semi-dense)</a:t>
            </a:r>
          </a:p>
        </p:txBody>
      </p:sp>
      <p:sp>
        <p:nvSpPr>
          <p:cNvPr id="20" name="Textfeld 13">
            <a:extLst>
              <a:ext uri="{FF2B5EF4-FFF2-40B4-BE49-F238E27FC236}">
                <a16:creationId xmlns:a16="http://schemas.microsoft.com/office/drawing/2014/main" id="{05E87B3C-48A7-DAE6-D58B-8D5AB9779B2E}"/>
              </a:ext>
            </a:extLst>
          </p:cNvPr>
          <p:cNvSpPr txBox="1"/>
          <p:nvPr/>
        </p:nvSpPr>
        <p:spPr>
          <a:xfrm>
            <a:off x="7217989" y="3281526"/>
            <a:ext cx="1515666"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Standard method compute normal from point cloud using neighboring information or use Shape from Shading</a:t>
            </a:r>
          </a:p>
        </p:txBody>
      </p:sp>
      <p:sp>
        <p:nvSpPr>
          <p:cNvPr id="21" name="Textfeld 13">
            <a:extLst>
              <a:ext uri="{FF2B5EF4-FFF2-40B4-BE49-F238E27FC236}">
                <a16:creationId xmlns:a16="http://schemas.microsoft.com/office/drawing/2014/main" id="{CA55BEB2-CE52-A88F-70C3-75A43A3F51BB}"/>
              </a:ext>
            </a:extLst>
          </p:cNvPr>
          <p:cNvSpPr txBox="1"/>
          <p:nvPr/>
        </p:nvSpPr>
        <p:spPr>
          <a:xfrm>
            <a:off x="3178182" y="6145883"/>
            <a:ext cx="8798768" cy="738664"/>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Normal Map are only semi-dense, if mapped on mesh (dense), that is not good at all</a:t>
            </a:r>
          </a:p>
          <a:p>
            <a:pPr marL="285750" indent="-285750">
              <a:buFontTx/>
              <a:buChar char="-"/>
            </a:pPr>
            <a:r>
              <a:rPr lang="en-US" sz="1400" dirty="0">
                <a:latin typeface="Calibri" panose="020F0502020204030204" pitchFamily="34" charset="0"/>
                <a:cs typeface="Calibri" panose="020F0502020204030204" pitchFamily="34" charset="0"/>
              </a:rPr>
              <a:t>Dependent on chose neighbor size. If it is too small, → noise sensitive, If too large → too smooth and not crispy</a:t>
            </a:r>
          </a:p>
          <a:p>
            <a:pPr marL="285750" indent="-285750">
              <a:buFontTx/>
              <a:buChar char="-"/>
            </a:pPr>
            <a:r>
              <a:rPr lang="en-US" sz="1400" dirty="0">
                <a:latin typeface="Calibri" panose="020F0502020204030204" pitchFamily="34" charset="0"/>
                <a:cs typeface="Calibri" panose="020F0502020204030204" pitchFamily="34" charset="0"/>
              </a:rPr>
              <a:t>Errors may occur in regions with interreflections, where we have errors in the 3D measurement</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ED4CF3C-83C6-6F21-5349-DFAEEEE32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3123" y="1768448"/>
            <a:ext cx="2936959" cy="2936959"/>
          </a:xfrm>
          <a:prstGeom prst="rect">
            <a:avLst/>
          </a:prstGeom>
        </p:spPr>
      </p:pic>
      <p:pic>
        <p:nvPicPr>
          <p:cNvPr id="25" name="Picture 24">
            <a:extLst>
              <a:ext uri="{FF2B5EF4-FFF2-40B4-BE49-F238E27FC236}">
                <a16:creationId xmlns:a16="http://schemas.microsoft.com/office/drawing/2014/main" id="{E2638A82-6424-B98E-142B-AC31D9D06C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8182" y="1768448"/>
            <a:ext cx="2745215" cy="2745215"/>
          </a:xfrm>
          <a:prstGeom prst="rect">
            <a:avLst/>
          </a:prstGeom>
        </p:spPr>
      </p:pic>
      <p:pic>
        <p:nvPicPr>
          <p:cNvPr id="19" name="Picture 18">
            <a:extLst>
              <a:ext uri="{FF2B5EF4-FFF2-40B4-BE49-F238E27FC236}">
                <a16:creationId xmlns:a16="http://schemas.microsoft.com/office/drawing/2014/main" id="{9DD6DF61-E75E-FE49-E1B2-A0BA6CF1A85C}"/>
              </a:ext>
            </a:extLst>
          </p:cNvPr>
          <p:cNvPicPr>
            <a:picLocks noChangeAspect="1"/>
          </p:cNvPicPr>
          <p:nvPr/>
        </p:nvPicPr>
        <p:blipFill rotWithShape="1">
          <a:blip r:embed="rId6">
            <a:extLst>
              <a:ext uri="{28A0092B-C50C-407E-A947-70E740481C1C}">
                <a14:useLocalDpi xmlns:a14="http://schemas.microsoft.com/office/drawing/2010/main" val="0"/>
              </a:ext>
            </a:extLst>
          </a:blip>
          <a:srcRect l="42607" t="24541" r="32220" b="16567"/>
          <a:stretch/>
        </p:blipFill>
        <p:spPr>
          <a:xfrm>
            <a:off x="5714488" y="3164710"/>
            <a:ext cx="1694993" cy="2325902"/>
          </a:xfrm>
          <a:prstGeom prst="rect">
            <a:avLst/>
          </a:prstGeom>
        </p:spPr>
      </p:pic>
      <p:pic>
        <p:nvPicPr>
          <p:cNvPr id="3" name="Picture 2">
            <a:extLst>
              <a:ext uri="{FF2B5EF4-FFF2-40B4-BE49-F238E27FC236}">
                <a16:creationId xmlns:a16="http://schemas.microsoft.com/office/drawing/2014/main" id="{8BEE3114-8558-0CEA-C89A-68A4DA02A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159" y="1768449"/>
            <a:ext cx="2745214" cy="2745214"/>
          </a:xfrm>
          <a:prstGeom prst="rect">
            <a:avLst/>
          </a:prstGeom>
        </p:spPr>
      </p:pic>
      <p:sp>
        <p:nvSpPr>
          <p:cNvPr id="6" name="Textfeld 13">
            <a:extLst>
              <a:ext uri="{FF2B5EF4-FFF2-40B4-BE49-F238E27FC236}">
                <a16:creationId xmlns:a16="http://schemas.microsoft.com/office/drawing/2014/main" id="{13AFF218-93C1-B146-76AC-E190DBB754A8}"/>
              </a:ext>
            </a:extLst>
          </p:cNvPr>
          <p:cNvSpPr txBox="1"/>
          <p:nvPr/>
        </p:nvSpPr>
        <p:spPr>
          <a:xfrm>
            <a:off x="224099" y="4696342"/>
            <a:ext cx="2743200"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Gray-</a:t>
            </a:r>
            <a:r>
              <a:rPr lang="de-DE" sz="1400" dirty="0" err="1">
                <a:latin typeface="Calibri" panose="020F0502020204030204" pitchFamily="34" charset="0"/>
                <a:cs typeface="Calibri" panose="020F0502020204030204" pitchFamily="34" charset="0"/>
              </a:rPr>
              <a:t>scale</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or</a:t>
            </a:r>
            <a:r>
              <a:rPr lang="de-DE" sz="1400" dirty="0">
                <a:latin typeface="Calibri" panose="020F0502020204030204" pitchFamily="34" charset="0"/>
                <a:cs typeface="Calibri" panose="020F0502020204030204" pitchFamily="34" charset="0"/>
              </a:rPr>
              <a:t> RGB </a:t>
            </a:r>
            <a:r>
              <a:rPr lang="de-DE" sz="1400" dirty="0" err="1">
                <a:latin typeface="Calibri" panose="020F0502020204030204" pitchFamily="34" charset="0"/>
                <a:cs typeface="Calibri" panose="020F0502020204030204" pitchFamily="34" charset="0"/>
              </a:rPr>
              <a:t>image</a:t>
            </a:r>
            <a:r>
              <a:rPr lang="de-DE" sz="1400" dirty="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53E8EBE0-C61C-469F-F4C7-F6393A951D4F}"/>
              </a:ext>
            </a:extLst>
          </p:cNvPr>
          <p:cNvCxnSpPr>
            <a:cxnSpLocks/>
          </p:cNvCxnSpPr>
          <p:nvPr/>
        </p:nvCxnSpPr>
        <p:spPr>
          <a:xfrm>
            <a:off x="3066051" y="1652530"/>
            <a:ext cx="0" cy="3591499"/>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itel 1">
            <a:extLst>
              <a:ext uri="{FF2B5EF4-FFF2-40B4-BE49-F238E27FC236}">
                <a16:creationId xmlns:a16="http://schemas.microsoft.com/office/drawing/2014/main" id="{A90633DB-3B81-F283-F987-261629282C22}"/>
              </a:ext>
            </a:extLst>
          </p:cNvPr>
          <p:cNvSpPr txBox="1">
            <a:spLocks/>
          </p:cNvSpPr>
          <p:nvPr/>
        </p:nvSpPr>
        <p:spPr>
          <a:xfrm>
            <a:off x="393391" y="496396"/>
            <a:ext cx="5621819" cy="545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ea typeface="Microsoft Sans Serif" panose="020B0604020202020204" pitchFamily="34" charset="0"/>
                <a:cs typeface="Microsoft Sans Serif" panose="020B0604020202020204" pitchFamily="34" charset="0"/>
              </a:rPr>
              <a:t>Task: Surface Normal Inference</a:t>
            </a:r>
          </a:p>
        </p:txBody>
      </p:sp>
      <p:sp>
        <p:nvSpPr>
          <p:cNvPr id="13" name="Arrow: Right 12">
            <a:extLst>
              <a:ext uri="{FF2B5EF4-FFF2-40B4-BE49-F238E27FC236}">
                <a16:creationId xmlns:a16="http://schemas.microsoft.com/office/drawing/2014/main" id="{38A93599-2D58-AC78-DB80-3C9D24CE678C}"/>
              </a:ext>
            </a:extLst>
          </p:cNvPr>
          <p:cNvSpPr/>
          <p:nvPr/>
        </p:nvSpPr>
        <p:spPr>
          <a:xfrm>
            <a:off x="6944037" y="2567377"/>
            <a:ext cx="1515666" cy="655741"/>
          </a:xfrm>
          <a:prstGeom prst="rightArrow">
            <a:avLst>
              <a:gd name="adj1" fmla="val 46640"/>
              <a:gd name="adj2" fmla="val 8360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05877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B146D06-B830-0AC5-8C36-37F88C62896B}"/>
              </a:ext>
            </a:extLst>
          </p:cNvPr>
          <p:cNvGrpSpPr/>
          <p:nvPr/>
        </p:nvGrpSpPr>
        <p:grpSpPr>
          <a:xfrm>
            <a:off x="7328935" y="289462"/>
            <a:ext cx="5085999" cy="5085999"/>
            <a:chOff x="7644389" y="813948"/>
            <a:chExt cx="5085999" cy="5085999"/>
          </a:xfrm>
        </p:grpSpPr>
        <p:pic>
          <p:nvPicPr>
            <p:cNvPr id="14" name="Picture 13">
              <a:extLst>
                <a:ext uri="{FF2B5EF4-FFF2-40B4-BE49-F238E27FC236}">
                  <a16:creationId xmlns:a16="http://schemas.microsoft.com/office/drawing/2014/main" id="{37BC2621-0A31-949D-EC6A-0580C80B20C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79492" l="35938" r="73828"/>
                      </a14:imgEffect>
                    </a14:imgLayer>
                  </a14:imgProps>
                </a:ext>
                <a:ext uri="{28A0092B-C50C-407E-A947-70E740481C1C}">
                  <a14:useLocalDpi xmlns:a14="http://schemas.microsoft.com/office/drawing/2010/main" val="0"/>
                </a:ext>
              </a:extLst>
            </a:blip>
            <a:stretch>
              <a:fillRect/>
            </a:stretch>
          </p:blipFill>
          <p:spPr>
            <a:xfrm>
              <a:off x="7644389" y="813948"/>
              <a:ext cx="5085999" cy="5085999"/>
            </a:xfrm>
            <a:prstGeom prst="rect">
              <a:avLst/>
            </a:prstGeom>
          </p:spPr>
        </p:pic>
        <p:sp>
          <p:nvSpPr>
            <p:cNvPr id="15" name="Textfeld 13">
              <a:extLst>
                <a:ext uri="{FF2B5EF4-FFF2-40B4-BE49-F238E27FC236}">
                  <a16:creationId xmlns:a16="http://schemas.microsoft.com/office/drawing/2014/main" id="{68EC8694-A44E-98EB-6205-B1B030F649C1}"/>
                </a:ext>
              </a:extLst>
            </p:cNvPr>
            <p:cNvSpPr txBox="1"/>
            <p:nvPr/>
          </p:nvSpPr>
          <p:spPr>
            <a:xfrm>
              <a:off x="9966283" y="4852057"/>
              <a:ext cx="1175461" cy="307777"/>
            </a:xfrm>
            <a:prstGeom prst="rect">
              <a:avLst/>
            </a:prstGeom>
            <a:noFill/>
          </p:spPr>
          <p:txBody>
            <a:bodyPr wrap="square" rtlCol="0">
              <a:spAutoFit/>
            </a:bodyPr>
            <a:lstStyle/>
            <a:p>
              <a:r>
                <a:rPr lang="de-DE" altLang="zh-CN" sz="1400" b="1" dirty="0">
                  <a:solidFill>
                    <a:schemeClr val="bg1"/>
                  </a:solidFill>
                  <a:latin typeface="Calibri" panose="020F0502020204030204" pitchFamily="34" charset="0"/>
                  <a:cs typeface="Calibri" panose="020F0502020204030204" pitchFamily="34" charset="0"/>
                </a:rPr>
                <a:t>Normal </a:t>
              </a:r>
              <a:r>
                <a:rPr lang="de-DE" altLang="zh-CN" sz="1400" b="1" dirty="0" err="1">
                  <a:solidFill>
                    <a:schemeClr val="bg1"/>
                  </a:solidFill>
                  <a:latin typeface="Calibri" panose="020F0502020204030204" pitchFamily="34" charset="0"/>
                  <a:cs typeface="Calibri" panose="020F0502020204030204" pitchFamily="34" charset="0"/>
                </a:rPr>
                <a:t>Map</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1078772" y="841075"/>
            <a:ext cx="988304" cy="365125"/>
          </a:xfrm>
        </p:spPr>
        <p:txBody>
          <a:bodyPr/>
          <a:lstStyle/>
          <a:p>
            <a:pPr rtl="0"/>
            <a:fld id="{83627DD0-092D-4AD9-AAE0-0513E170352E}" type="datetime1">
              <a:rPr lang="de-DE" smtClean="0"/>
              <a:t>20.08.2022</a:t>
            </a:fld>
            <a:endParaRPr lang="en-US" dirty="0"/>
          </a:p>
        </p:txBody>
      </p:sp>
      <p:pic>
        <p:nvPicPr>
          <p:cNvPr id="1057" name="Picture 1056">
            <a:extLst>
              <a:ext uri="{FF2B5EF4-FFF2-40B4-BE49-F238E27FC236}">
                <a16:creationId xmlns:a16="http://schemas.microsoft.com/office/drawing/2014/main" id="{DCC012B1-2B2E-4781-DA71-9DD66633AE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41744" y="34266"/>
            <a:ext cx="867931" cy="867931"/>
          </a:xfrm>
          <a:prstGeom prst="rect">
            <a:avLst/>
          </a:prstGeom>
        </p:spPr>
      </p:pic>
      <p:sp>
        <p:nvSpPr>
          <p:cNvPr id="41" name="TextBox 40">
            <a:extLst>
              <a:ext uri="{FF2B5EF4-FFF2-40B4-BE49-F238E27FC236}">
                <a16:creationId xmlns:a16="http://schemas.microsoft.com/office/drawing/2014/main" id="{B8231253-B3AB-47D8-08FF-4642110F35DF}"/>
              </a:ext>
            </a:extLst>
          </p:cNvPr>
          <p:cNvSpPr txBox="1"/>
          <p:nvPr/>
        </p:nvSpPr>
        <p:spPr>
          <a:xfrm>
            <a:off x="223295" y="144468"/>
            <a:ext cx="5540910" cy="584775"/>
          </a:xfrm>
          <a:prstGeom prst="rect">
            <a:avLst/>
          </a:prstGeom>
          <a:noFill/>
        </p:spPr>
        <p:txBody>
          <a:bodyPr wrap="square" rtlCol="0">
            <a:spAutoFit/>
          </a:bodyPr>
          <a:lstStyle/>
          <a:p>
            <a:r>
              <a:rPr lang="en-US" sz="3200" b="1" dirty="0">
                <a:solidFill>
                  <a:schemeClr val="bg1"/>
                </a:solidFill>
                <a:latin typeface="Candara" panose="020E0502030303020204" pitchFamily="34" charset="0"/>
              </a:rPr>
              <a:t>Surface Normal Estimation</a:t>
            </a:r>
            <a:endParaRPr lang="en-US" sz="3200" dirty="0">
              <a:solidFill>
                <a:schemeClr val="bg1"/>
              </a:solidFill>
              <a:latin typeface="Candara" panose="020E0502030303020204" pitchFamily="34" charset="0"/>
            </a:endParaRPr>
          </a:p>
        </p:txBody>
      </p:sp>
      <p:sp>
        <p:nvSpPr>
          <p:cNvPr id="1102" name="Textfeld 13">
            <a:extLst>
              <a:ext uri="{FF2B5EF4-FFF2-40B4-BE49-F238E27FC236}">
                <a16:creationId xmlns:a16="http://schemas.microsoft.com/office/drawing/2014/main" id="{52E2DED1-A4A1-7D1E-8583-8AFB9F176CDC}"/>
              </a:ext>
            </a:extLst>
          </p:cNvPr>
          <p:cNvSpPr txBox="1"/>
          <p:nvPr/>
        </p:nvSpPr>
        <p:spPr>
          <a:xfrm>
            <a:off x="182325" y="578963"/>
            <a:ext cx="2882926" cy="338554"/>
          </a:xfrm>
          <a:prstGeom prst="rect">
            <a:avLst/>
          </a:prstGeom>
          <a:noFill/>
        </p:spPr>
        <p:txBody>
          <a:bodyPr wrap="square" rtlCol="0">
            <a:spAutoFit/>
          </a:bodyPr>
          <a:lstStyle/>
          <a:p>
            <a:r>
              <a:rPr lang="de-DE" sz="1600" dirty="0">
                <a:solidFill>
                  <a:schemeClr val="bg1"/>
                </a:solidFill>
                <a:latin typeface="Arial" panose="020B0604020202020204" pitchFamily="34" charset="0"/>
              </a:rPr>
              <a:t>(</a:t>
            </a:r>
            <a:r>
              <a:rPr lang="de-DE" sz="1600" dirty="0" err="1">
                <a:solidFill>
                  <a:schemeClr val="bg1"/>
                </a:solidFill>
                <a:latin typeface="Arial" panose="020B0604020202020204" pitchFamily="34" charset="0"/>
              </a:rPr>
              <a:t>Geometry-based</a:t>
            </a:r>
            <a:r>
              <a:rPr lang="de-DE" sz="1600" dirty="0">
                <a:solidFill>
                  <a:schemeClr val="bg1"/>
                </a:solidFill>
                <a:latin typeface="Arial" panose="020B0604020202020204" pitchFamily="34" charset="0"/>
              </a:rPr>
              <a:t> Approach)</a:t>
            </a:r>
            <a:endParaRPr lang="en-US" sz="1600" b="0" i="0" dirty="0">
              <a:solidFill>
                <a:schemeClr val="bg1"/>
              </a:solidFill>
              <a:effectLst/>
              <a:latin typeface="Arial" panose="020B0604020202020204" pitchFamily="34" charset="0"/>
            </a:endParaRPr>
          </a:p>
        </p:txBody>
      </p:sp>
      <p:grpSp>
        <p:nvGrpSpPr>
          <p:cNvPr id="36" name="Group 35">
            <a:extLst>
              <a:ext uri="{FF2B5EF4-FFF2-40B4-BE49-F238E27FC236}">
                <a16:creationId xmlns:a16="http://schemas.microsoft.com/office/drawing/2014/main" id="{CB5453E3-8D0B-F4D3-93BA-A21DDE8919F3}"/>
              </a:ext>
            </a:extLst>
          </p:cNvPr>
          <p:cNvGrpSpPr/>
          <p:nvPr/>
        </p:nvGrpSpPr>
        <p:grpSpPr>
          <a:xfrm>
            <a:off x="421338" y="1965024"/>
            <a:ext cx="2242410" cy="2690342"/>
            <a:chOff x="-244126" y="2249006"/>
            <a:chExt cx="2242410" cy="2690342"/>
          </a:xfrm>
        </p:grpSpPr>
        <p:pic>
          <p:nvPicPr>
            <p:cNvPr id="1090" name="Picture 1089">
              <a:extLst>
                <a:ext uri="{FF2B5EF4-FFF2-40B4-BE49-F238E27FC236}">
                  <a16:creationId xmlns:a16="http://schemas.microsoft.com/office/drawing/2014/main" id="{24AA3D15-B84F-F089-DE18-64BB928E3164}"/>
                </a:ext>
              </a:extLst>
            </p:cNvPr>
            <p:cNvPicPr>
              <a:picLocks noChangeAspect="1"/>
            </p:cNvPicPr>
            <p:nvPr/>
          </p:nvPicPr>
          <p:blipFill rotWithShape="1">
            <a:blip r:embed="rId6">
              <a:extLst>
                <a:ext uri="{28A0092B-C50C-407E-A947-70E740481C1C}">
                  <a14:useLocalDpi xmlns:a14="http://schemas.microsoft.com/office/drawing/2010/main" val="0"/>
                </a:ext>
              </a:extLst>
            </a:blip>
            <a:srcRect l="12820" t="11338" r="46263" b="15245"/>
            <a:stretch/>
          </p:blipFill>
          <p:spPr>
            <a:xfrm>
              <a:off x="-244126" y="2249006"/>
              <a:ext cx="2242410" cy="2359987"/>
            </a:xfrm>
            <a:prstGeom prst="rect">
              <a:avLst/>
            </a:prstGeom>
          </p:spPr>
        </p:pic>
        <p:sp>
          <p:nvSpPr>
            <p:cNvPr id="1091" name="Textfeld 13">
              <a:extLst>
                <a:ext uri="{FF2B5EF4-FFF2-40B4-BE49-F238E27FC236}">
                  <a16:creationId xmlns:a16="http://schemas.microsoft.com/office/drawing/2014/main" id="{E218D29D-2F90-B1AF-584C-BA6C83AD0DAD}"/>
                </a:ext>
              </a:extLst>
            </p:cNvPr>
            <p:cNvSpPr txBox="1"/>
            <p:nvPr/>
          </p:nvSpPr>
          <p:spPr>
            <a:xfrm>
              <a:off x="425624" y="4631571"/>
              <a:ext cx="1175461" cy="307777"/>
            </a:xfrm>
            <a:prstGeom prst="rect">
              <a:avLst/>
            </a:prstGeom>
            <a:noFill/>
          </p:spPr>
          <p:txBody>
            <a:bodyPr wrap="square" rtlCol="0">
              <a:spAutoFit/>
            </a:bodyPr>
            <a:lstStyle/>
            <a:p>
              <a:r>
                <a:rPr lang="de-DE" altLang="zh-CN" sz="1400" b="1" dirty="0">
                  <a:solidFill>
                    <a:schemeClr val="bg1"/>
                  </a:solidFill>
                  <a:latin typeface="Calibri" panose="020F0502020204030204" pitchFamily="34" charset="0"/>
                  <a:cs typeface="Calibri" panose="020F0502020204030204" pitchFamily="34" charset="0"/>
                </a:rPr>
                <a:t>Point Cloud </a:t>
              </a:r>
              <a:endParaRPr lang="en-US" sz="1400" b="1" dirty="0">
                <a:solidFill>
                  <a:schemeClr val="bg1"/>
                </a:solidFill>
                <a:latin typeface="Calibri" panose="020F0502020204030204" pitchFamily="34" charset="0"/>
                <a:cs typeface="Calibri" panose="020F0502020204030204" pitchFamily="34" charset="0"/>
              </a:endParaRPr>
            </a:p>
          </p:txBody>
        </p:sp>
        <p:sp>
          <p:nvSpPr>
            <p:cNvPr id="28" name="Flowchart: Connector 27">
              <a:extLst>
                <a:ext uri="{FF2B5EF4-FFF2-40B4-BE49-F238E27FC236}">
                  <a16:creationId xmlns:a16="http://schemas.microsoft.com/office/drawing/2014/main" id="{5D57B572-7EAD-F3DD-AEBF-BC1CE3325B35}"/>
                </a:ext>
              </a:extLst>
            </p:cNvPr>
            <p:cNvSpPr/>
            <p:nvPr/>
          </p:nvSpPr>
          <p:spPr>
            <a:xfrm>
              <a:off x="1408925" y="3937518"/>
              <a:ext cx="72000" cy="72000"/>
            </a:xfrm>
            <a:prstGeom prst="flowChartConnector">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Arrow: Right 37">
            <a:extLst>
              <a:ext uri="{FF2B5EF4-FFF2-40B4-BE49-F238E27FC236}">
                <a16:creationId xmlns:a16="http://schemas.microsoft.com/office/drawing/2014/main" id="{8994EB8A-C1A7-776A-8EE1-66830D4E5B62}"/>
              </a:ext>
            </a:extLst>
          </p:cNvPr>
          <p:cNvSpPr/>
          <p:nvPr/>
        </p:nvSpPr>
        <p:spPr>
          <a:xfrm>
            <a:off x="2373705" y="3198437"/>
            <a:ext cx="476084" cy="117137"/>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B7F9B78-A3F7-4A79-22FD-2D439C10A8F1}"/>
              </a:ext>
            </a:extLst>
          </p:cNvPr>
          <p:cNvGrpSpPr/>
          <p:nvPr/>
        </p:nvGrpSpPr>
        <p:grpSpPr>
          <a:xfrm>
            <a:off x="-76331" y="938342"/>
            <a:ext cx="7897313" cy="5959952"/>
            <a:chOff x="-261230" y="1416075"/>
            <a:chExt cx="7897313" cy="5959952"/>
          </a:xfrm>
        </p:grpSpPr>
        <p:grpSp>
          <p:nvGrpSpPr>
            <p:cNvPr id="27" name="Group 26">
              <a:extLst>
                <a:ext uri="{FF2B5EF4-FFF2-40B4-BE49-F238E27FC236}">
                  <a16:creationId xmlns:a16="http://schemas.microsoft.com/office/drawing/2014/main" id="{F9A3162D-9A1B-25F0-CE12-9CA8409E4318}"/>
                </a:ext>
              </a:extLst>
            </p:cNvPr>
            <p:cNvGrpSpPr/>
            <p:nvPr/>
          </p:nvGrpSpPr>
          <p:grpSpPr>
            <a:xfrm>
              <a:off x="-261230" y="1629614"/>
              <a:ext cx="7654717" cy="5746413"/>
              <a:chOff x="319811" y="1895035"/>
              <a:chExt cx="7654717" cy="5746413"/>
            </a:xfrm>
          </p:grpSpPr>
          <p:sp>
            <p:nvSpPr>
              <p:cNvPr id="12" name="TextBox 11">
                <a:extLst>
                  <a:ext uri="{FF2B5EF4-FFF2-40B4-BE49-F238E27FC236}">
                    <a16:creationId xmlns:a16="http://schemas.microsoft.com/office/drawing/2014/main" id="{EA975A46-8AD0-0FE8-5428-69A2DB1FF9CC}"/>
                  </a:ext>
                </a:extLst>
              </p:cNvPr>
              <p:cNvSpPr txBox="1"/>
              <p:nvPr/>
            </p:nvSpPr>
            <p:spPr>
              <a:xfrm>
                <a:off x="319811" y="7364449"/>
                <a:ext cx="7654717" cy="276999"/>
              </a:xfrm>
              <a:prstGeom prst="rect">
                <a:avLst/>
              </a:prstGeom>
              <a:noFill/>
            </p:spPr>
            <p:txBody>
              <a:bodyPr wrap="square">
                <a:spAutoFit/>
              </a:bodyPr>
              <a:lstStyle/>
              <a:p>
                <a:r>
                  <a:rPr lang="en-US" sz="1200" dirty="0">
                    <a:solidFill>
                      <a:schemeClr val="bg2">
                        <a:lumMod val="75000"/>
                      </a:schemeClr>
                    </a:solidFill>
                  </a:rPr>
                  <a:t>Image Source: https://upload.wikimedia.org/wikipedia/commons/7/7e/Surface_normal_illustration.png</a:t>
                </a:r>
              </a:p>
            </p:txBody>
          </p:sp>
          <p:grpSp>
            <p:nvGrpSpPr>
              <p:cNvPr id="26" name="Group 25">
                <a:extLst>
                  <a:ext uri="{FF2B5EF4-FFF2-40B4-BE49-F238E27FC236}">
                    <a16:creationId xmlns:a16="http://schemas.microsoft.com/office/drawing/2014/main" id="{43030CA8-3430-0669-72A0-2E29FEA62AD0}"/>
                  </a:ext>
                </a:extLst>
              </p:cNvPr>
              <p:cNvGrpSpPr/>
              <p:nvPr/>
            </p:nvGrpSpPr>
            <p:grpSpPr>
              <a:xfrm>
                <a:off x="3761477" y="1895035"/>
                <a:ext cx="3824170" cy="3706224"/>
                <a:chOff x="4518377" y="2641484"/>
                <a:chExt cx="3824170" cy="3706224"/>
              </a:xfrm>
            </p:grpSpPr>
            <p:pic>
              <p:nvPicPr>
                <p:cNvPr id="11" name="Picture 2">
                  <a:extLst>
                    <a:ext uri="{FF2B5EF4-FFF2-40B4-BE49-F238E27FC236}">
                      <a16:creationId xmlns:a16="http://schemas.microsoft.com/office/drawing/2014/main" id="{157F8602-8D4F-0F7B-F55F-A8B4C6C3F42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812" b="100000" l="0" r="100000"/>
                          </a14:imgEffect>
                        </a14:imgLayer>
                      </a14:imgProps>
                    </a:ext>
                    <a:ext uri="{28A0092B-C50C-407E-A947-70E740481C1C}">
                      <a14:useLocalDpi xmlns:a14="http://schemas.microsoft.com/office/drawing/2010/main" val="0"/>
                    </a:ext>
                  </a:extLst>
                </a:blip>
                <a:srcRect/>
                <a:stretch>
                  <a:fillRect/>
                </a:stretch>
              </p:blipFill>
              <p:spPr bwMode="auto">
                <a:xfrm>
                  <a:off x="5248611" y="2641484"/>
                  <a:ext cx="3093936" cy="3494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13">
                  <a:extLst>
                    <a:ext uri="{FF2B5EF4-FFF2-40B4-BE49-F238E27FC236}">
                      <a16:creationId xmlns:a16="http://schemas.microsoft.com/office/drawing/2014/main" id="{4B04533E-C46E-1E3C-C088-7BE65C3BF3CF}"/>
                    </a:ext>
                  </a:extLst>
                </p:cNvPr>
                <p:cNvSpPr txBox="1"/>
                <p:nvPr/>
              </p:nvSpPr>
              <p:spPr>
                <a:xfrm>
                  <a:off x="4518377" y="4168177"/>
                  <a:ext cx="1247930"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Tangent plane</a:t>
                  </a:r>
                </a:p>
              </p:txBody>
            </p:sp>
            <p:cxnSp>
              <p:nvCxnSpPr>
                <p:cNvPr id="6" name="Straight Connector 5">
                  <a:extLst>
                    <a:ext uri="{FF2B5EF4-FFF2-40B4-BE49-F238E27FC236}">
                      <a16:creationId xmlns:a16="http://schemas.microsoft.com/office/drawing/2014/main" id="{E3B81A04-E074-B0F3-ACBE-A83167D085A0}"/>
                    </a:ext>
                  </a:extLst>
                </p:cNvPr>
                <p:cNvCxnSpPr>
                  <a:cxnSpLocks/>
                </p:cNvCxnSpPr>
                <p:nvPr/>
              </p:nvCxnSpPr>
              <p:spPr>
                <a:xfrm>
                  <a:off x="5541652" y="4523806"/>
                  <a:ext cx="73290" cy="292540"/>
                </a:xfrm>
                <a:prstGeom prst="line">
                  <a:avLst/>
                </a:prstGeom>
                <a:ln w="6350">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Flowchart: Connector 6">
                  <a:extLst>
                    <a:ext uri="{FF2B5EF4-FFF2-40B4-BE49-F238E27FC236}">
                      <a16:creationId xmlns:a16="http://schemas.microsoft.com/office/drawing/2014/main" id="{BD6DF278-417C-070B-89EE-6523E5BDCD32}"/>
                    </a:ext>
                  </a:extLst>
                </p:cNvPr>
                <p:cNvSpPr/>
                <p:nvPr/>
              </p:nvSpPr>
              <p:spPr>
                <a:xfrm>
                  <a:off x="6759570" y="4876569"/>
                  <a:ext cx="54671" cy="58017"/>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13">
                  <a:extLst>
                    <a:ext uri="{FF2B5EF4-FFF2-40B4-BE49-F238E27FC236}">
                      <a16:creationId xmlns:a16="http://schemas.microsoft.com/office/drawing/2014/main" id="{E3505CD9-56DA-FB68-30B5-FE6A1D5F227F}"/>
                    </a:ext>
                  </a:extLst>
                </p:cNvPr>
                <p:cNvSpPr txBox="1"/>
                <p:nvPr/>
              </p:nvSpPr>
              <p:spPr>
                <a:xfrm>
                  <a:off x="6250773" y="6039931"/>
                  <a:ext cx="1033993"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Surface</a:t>
                  </a:r>
                </a:p>
              </p:txBody>
            </p:sp>
            <p:sp>
              <p:nvSpPr>
                <p:cNvPr id="10" name="Textfeld 13">
                  <a:extLst>
                    <a:ext uri="{FF2B5EF4-FFF2-40B4-BE49-F238E27FC236}">
                      <a16:creationId xmlns:a16="http://schemas.microsoft.com/office/drawing/2014/main" id="{DE4B9826-ABCD-C175-3E95-54AB356A24D9}"/>
                    </a:ext>
                  </a:extLst>
                </p:cNvPr>
                <p:cNvSpPr txBox="1"/>
                <p:nvPr/>
              </p:nvSpPr>
              <p:spPr>
                <a:xfrm>
                  <a:off x="7042711" y="3335912"/>
                  <a:ext cx="1299836"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Surface Normal</a:t>
                  </a:r>
                </a:p>
              </p:txBody>
            </p:sp>
            <p:sp>
              <p:nvSpPr>
                <p:cNvPr id="18" name="Flowchart: Connector 17">
                  <a:extLst>
                    <a:ext uri="{FF2B5EF4-FFF2-40B4-BE49-F238E27FC236}">
                      <a16:creationId xmlns:a16="http://schemas.microsoft.com/office/drawing/2014/main" id="{DACBA52D-DAEF-68D1-06D2-6B99F72BA707}"/>
                    </a:ext>
                  </a:extLst>
                </p:cNvPr>
                <p:cNvSpPr/>
                <p:nvPr/>
              </p:nvSpPr>
              <p:spPr>
                <a:xfrm>
                  <a:off x="6089010" y="5385585"/>
                  <a:ext cx="54671" cy="5801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72C8BB48-A5EA-4D28-5D25-57D97960D90F}"/>
                    </a:ext>
                  </a:extLst>
                </p:cNvPr>
                <p:cNvSpPr/>
                <p:nvPr/>
              </p:nvSpPr>
              <p:spPr>
                <a:xfrm>
                  <a:off x="6241410" y="5537985"/>
                  <a:ext cx="54671" cy="5801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47A7D76F-9689-C442-5D1B-BFECE2CDB562}"/>
                    </a:ext>
                  </a:extLst>
                </p:cNvPr>
                <p:cNvSpPr/>
                <p:nvPr/>
              </p:nvSpPr>
              <p:spPr>
                <a:xfrm>
                  <a:off x="7381362" y="5342913"/>
                  <a:ext cx="54671" cy="54000"/>
                </a:xfrm>
                <a:prstGeom prst="flowChartConnector">
                  <a:avLst/>
                </a:prstGeom>
                <a:solidFill>
                  <a:srgbClr val="974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9272DCEF-4462-9209-08CC-E2D6D298720E}"/>
                    </a:ext>
                  </a:extLst>
                </p:cNvPr>
                <p:cNvSpPr/>
                <p:nvPr/>
              </p:nvSpPr>
              <p:spPr>
                <a:xfrm>
                  <a:off x="7097898" y="5013729"/>
                  <a:ext cx="54671" cy="5801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21AF1C6-1399-8F97-FEB2-68549260A523}"/>
                    </a:ext>
                  </a:extLst>
                </p:cNvPr>
                <p:cNvSpPr/>
                <p:nvPr/>
              </p:nvSpPr>
              <p:spPr>
                <a:xfrm>
                  <a:off x="6402954" y="4931433"/>
                  <a:ext cx="54671" cy="5801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6D0465D-4811-DC98-5249-6FC2AAF8D3AC}"/>
                    </a:ext>
                  </a:extLst>
                </p:cNvPr>
                <p:cNvSpPr/>
                <p:nvPr/>
              </p:nvSpPr>
              <p:spPr>
                <a:xfrm>
                  <a:off x="6722994" y="5086881"/>
                  <a:ext cx="54671" cy="5801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937BE1AD-EB15-CAA2-528B-120F620BF5F9}"/>
                    </a:ext>
                  </a:extLst>
                </p:cNvPr>
                <p:cNvSpPr/>
                <p:nvPr/>
              </p:nvSpPr>
              <p:spPr>
                <a:xfrm>
                  <a:off x="7820274" y="5406921"/>
                  <a:ext cx="54671" cy="58017"/>
                </a:xfrm>
                <a:prstGeom prst="flowChartConnector">
                  <a:avLst/>
                </a:prstGeom>
                <a:solidFill>
                  <a:srgbClr val="974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79DEDD4D-6AFC-E02F-CFF4-278F61161F57}"/>
                    </a:ext>
                  </a:extLst>
                </p:cNvPr>
                <p:cNvSpPr/>
                <p:nvPr/>
              </p:nvSpPr>
              <p:spPr>
                <a:xfrm>
                  <a:off x="6476106" y="5388633"/>
                  <a:ext cx="54671" cy="5801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9" name="Flowchart: Connector 38">
              <a:extLst>
                <a:ext uri="{FF2B5EF4-FFF2-40B4-BE49-F238E27FC236}">
                  <a16:creationId xmlns:a16="http://schemas.microsoft.com/office/drawing/2014/main" id="{B4DCCF44-F7E1-4AF9-8F2B-F9D1A9702EBD}"/>
                </a:ext>
              </a:extLst>
            </p:cNvPr>
            <p:cNvSpPr/>
            <p:nvPr/>
          </p:nvSpPr>
          <p:spPr>
            <a:xfrm>
              <a:off x="2956083" y="1416075"/>
              <a:ext cx="4680000" cy="4680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feld 13">
            <a:extLst>
              <a:ext uri="{FF2B5EF4-FFF2-40B4-BE49-F238E27FC236}">
                <a16:creationId xmlns:a16="http://schemas.microsoft.com/office/drawing/2014/main" id="{0FC97082-DC75-98F3-CC0B-2B0428348C23}"/>
              </a:ext>
            </a:extLst>
          </p:cNvPr>
          <p:cNvSpPr txBox="1"/>
          <p:nvPr/>
        </p:nvSpPr>
        <p:spPr>
          <a:xfrm>
            <a:off x="251582" y="5574855"/>
            <a:ext cx="5527342" cy="1323439"/>
          </a:xfrm>
          <a:prstGeom prst="rect">
            <a:avLst/>
          </a:prstGeom>
          <a:noFill/>
        </p:spPr>
        <p:txBody>
          <a:bodyPr wrap="square" rtlCol="0">
            <a:spAutoFit/>
          </a:bodyPr>
          <a:lstStyle/>
          <a:p>
            <a:pPr marL="285750" indent="-285750">
              <a:buFontTx/>
              <a:buChar char="-"/>
            </a:pPr>
            <a:r>
              <a:rPr lang="de-DE" sz="1600" dirty="0" err="1">
                <a:solidFill>
                  <a:schemeClr val="bg1"/>
                </a:solidFill>
                <a:latin typeface="Calibri" panose="020F0502020204030204" pitchFamily="34" charset="0"/>
                <a:cs typeface="Calibri" panose="020F0502020204030204" pitchFamily="34" charset="0"/>
              </a:rPr>
              <a:t>Assume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neighbors</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of</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each</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point</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are</a:t>
            </a:r>
            <a:r>
              <a:rPr lang="de-DE" sz="1600" dirty="0">
                <a:solidFill>
                  <a:schemeClr val="bg1"/>
                </a:solidFill>
                <a:latin typeface="Calibri" panose="020F0502020204030204" pitchFamily="34" charset="0"/>
                <a:cs typeface="Calibri" panose="020F0502020204030204" pitchFamily="34" charset="0"/>
              </a:rPr>
              <a:t> on </a:t>
            </a:r>
            <a:r>
              <a:rPr lang="de-DE" sz="1600" dirty="0" err="1">
                <a:solidFill>
                  <a:schemeClr val="bg1"/>
                </a:solidFill>
                <a:latin typeface="Calibri" panose="020F0502020204030204" pitchFamily="34" charset="0"/>
                <a:cs typeface="Calibri" panose="020F0502020204030204" pitchFamily="34" charset="0"/>
              </a:rPr>
              <a:t>the</a:t>
            </a:r>
            <a:r>
              <a:rPr lang="de-DE" sz="1600" dirty="0">
                <a:solidFill>
                  <a:schemeClr val="bg1"/>
                </a:solidFill>
                <a:latin typeface="Calibri" panose="020F0502020204030204" pitchFamily="34" charset="0"/>
                <a:cs typeface="Calibri" panose="020F0502020204030204" pitchFamily="34" charset="0"/>
              </a:rPr>
              <a:t> same plane, </a:t>
            </a:r>
            <a:r>
              <a:rPr lang="de-DE" sz="1600" dirty="0" err="1">
                <a:solidFill>
                  <a:schemeClr val="bg1"/>
                </a:solidFill>
                <a:latin typeface="Calibri" panose="020F0502020204030204" pitchFamily="34" charset="0"/>
                <a:cs typeface="Calibri" panose="020F0502020204030204" pitchFamily="34" charset="0"/>
              </a:rPr>
              <a:t>then</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construct</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the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tangent</a:t>
            </a:r>
            <a:r>
              <a:rPr lang="de-DE" sz="1600" dirty="0">
                <a:solidFill>
                  <a:schemeClr val="bg1"/>
                </a:solidFill>
                <a:latin typeface="Calibri" panose="020F0502020204030204" pitchFamily="34" charset="0"/>
                <a:cs typeface="Calibri" panose="020F0502020204030204" pitchFamily="34" charset="0"/>
              </a:rPr>
              <a:t> plane </a:t>
            </a:r>
            <a:r>
              <a:rPr lang="de-DE" sz="1600" dirty="0" err="1">
                <a:solidFill>
                  <a:schemeClr val="bg1"/>
                </a:solidFill>
                <a:latin typeface="Calibri" panose="020F0502020204030204" pitchFamily="34" charset="0"/>
                <a:cs typeface="Calibri" panose="020F0502020204030204" pitchFamily="34" charset="0"/>
              </a:rPr>
              <a:t>based</a:t>
            </a:r>
            <a:r>
              <a:rPr lang="de-DE" sz="1600" dirty="0">
                <a:solidFill>
                  <a:schemeClr val="bg1"/>
                </a:solidFill>
                <a:latin typeface="Calibri" panose="020F0502020204030204" pitchFamily="34" charset="0"/>
                <a:cs typeface="Calibri" panose="020F0502020204030204" pitchFamily="34" charset="0"/>
              </a:rPr>
              <a:t> on </a:t>
            </a:r>
            <a:r>
              <a:rPr lang="de-DE" sz="1600" dirty="0" err="1">
                <a:solidFill>
                  <a:schemeClr val="bg1"/>
                </a:solidFill>
                <a:latin typeface="Calibri" panose="020F0502020204030204" pitchFamily="34" charset="0"/>
                <a:cs typeface="Calibri" panose="020F0502020204030204" pitchFamily="34" charset="0"/>
              </a:rPr>
              <a:t>these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points</a:t>
            </a:r>
            <a:endParaRPr lang="de-DE" sz="1600" dirty="0">
              <a:solidFill>
                <a:schemeClr val="bg1"/>
              </a:solidFill>
              <a:latin typeface="Calibri" panose="020F0502020204030204" pitchFamily="34" charset="0"/>
              <a:cs typeface="Calibri" panose="020F0502020204030204" pitchFamily="34" charset="0"/>
            </a:endParaRPr>
          </a:p>
          <a:p>
            <a:pPr marL="285750" indent="-285750">
              <a:buFontTx/>
              <a:buChar char="-"/>
            </a:pPr>
            <a:r>
              <a:rPr lang="de-DE" sz="1600" dirty="0">
                <a:solidFill>
                  <a:schemeClr val="bg1"/>
                </a:solidFill>
                <a:latin typeface="Calibri" panose="020F0502020204030204" pitchFamily="34" charset="0"/>
                <a:cs typeface="Calibri" panose="020F0502020204030204" pitchFamily="34" charset="0"/>
              </a:rPr>
              <a:t>The normal </a:t>
            </a:r>
            <a:r>
              <a:rPr lang="de-DE" sz="1600" dirty="0" err="1">
                <a:solidFill>
                  <a:schemeClr val="bg1"/>
                </a:solidFill>
                <a:latin typeface="Calibri" panose="020F0502020204030204" pitchFamily="34" charset="0"/>
                <a:cs typeface="Calibri" panose="020F0502020204030204" pitchFamily="34" charset="0"/>
              </a:rPr>
              <a:t>of</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the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tangent</a:t>
            </a:r>
            <a:r>
              <a:rPr lang="de-DE" sz="1600" dirty="0">
                <a:solidFill>
                  <a:schemeClr val="bg1"/>
                </a:solidFill>
                <a:latin typeface="Calibri" panose="020F0502020204030204" pitchFamily="34" charset="0"/>
                <a:cs typeface="Calibri" panose="020F0502020204030204" pitchFamily="34" charset="0"/>
              </a:rPr>
              <a:t> plane </a:t>
            </a:r>
            <a:r>
              <a:rPr lang="de-DE" sz="1600" dirty="0" err="1">
                <a:solidFill>
                  <a:schemeClr val="bg1"/>
                </a:solidFill>
                <a:latin typeface="Calibri" panose="020F0502020204030204" pitchFamily="34" charset="0"/>
                <a:cs typeface="Calibri" panose="020F0502020204030204" pitchFamily="34" charset="0"/>
              </a:rPr>
              <a:t>is</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the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approximation</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of</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corresponding</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surface</a:t>
            </a:r>
            <a:r>
              <a:rPr lang="de-DE" sz="1600" dirty="0">
                <a:solidFill>
                  <a:schemeClr val="bg1"/>
                </a:solidFill>
                <a:latin typeface="Calibri" panose="020F0502020204030204" pitchFamily="34" charset="0"/>
                <a:cs typeface="Calibri" panose="020F0502020204030204" pitchFamily="34" charset="0"/>
              </a:rPr>
              <a:t> normal</a:t>
            </a:r>
          </a:p>
          <a:p>
            <a:endParaRPr lang="en-US" sz="1600" dirty="0">
              <a:solidFill>
                <a:schemeClr val="bg1"/>
              </a:solidFill>
              <a:latin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6D951C52-3B6D-FE21-FA90-FAEB17454D85}"/>
              </a:ext>
            </a:extLst>
          </p:cNvPr>
          <p:cNvSpPr/>
          <p:nvPr/>
        </p:nvSpPr>
        <p:spPr>
          <a:xfrm>
            <a:off x="8538730" y="3290350"/>
            <a:ext cx="476084" cy="117137"/>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BB9538C-B117-944D-A2DA-8D062FDF5CCA}"/>
              </a:ext>
            </a:extLst>
          </p:cNvPr>
          <p:cNvGrpSpPr/>
          <p:nvPr/>
        </p:nvGrpSpPr>
        <p:grpSpPr>
          <a:xfrm>
            <a:off x="10485148" y="6714261"/>
            <a:ext cx="3049054" cy="2094705"/>
            <a:chOff x="6506713" y="4648786"/>
            <a:chExt cx="3049054" cy="2094705"/>
          </a:xfrm>
        </p:grpSpPr>
        <p:sp>
          <p:nvSpPr>
            <p:cNvPr id="16" name="Arc 15">
              <a:extLst>
                <a:ext uri="{FF2B5EF4-FFF2-40B4-BE49-F238E27FC236}">
                  <a16:creationId xmlns:a16="http://schemas.microsoft.com/office/drawing/2014/main" id="{757CE652-6F06-243C-07A2-E9319FAB104B}"/>
                </a:ext>
              </a:extLst>
            </p:cNvPr>
            <p:cNvSpPr/>
            <p:nvPr/>
          </p:nvSpPr>
          <p:spPr>
            <a:xfrm rot="18372481">
              <a:off x="7198564" y="4604849"/>
              <a:ext cx="2094705" cy="2182579"/>
            </a:xfrm>
            <a:custGeom>
              <a:avLst/>
              <a:gdLst>
                <a:gd name="connsiteX0" fmla="*/ 1081512 w 2066185"/>
                <a:gd name="connsiteY0" fmla="*/ 1339 h 2436778"/>
                <a:gd name="connsiteX1" fmla="*/ 2064656 w 2066185"/>
                <a:gd name="connsiteY1" fmla="*/ 1152105 h 2436778"/>
                <a:gd name="connsiteX2" fmla="*/ 1033093 w 2066185"/>
                <a:gd name="connsiteY2" fmla="*/ 1218389 h 2436778"/>
                <a:gd name="connsiteX3" fmla="*/ 1081512 w 2066185"/>
                <a:gd name="connsiteY3" fmla="*/ 1339 h 2436778"/>
                <a:gd name="connsiteX0" fmla="*/ 1081512 w 2066185"/>
                <a:gd name="connsiteY0" fmla="*/ 1339 h 2436778"/>
                <a:gd name="connsiteX1" fmla="*/ 2064656 w 2066185"/>
                <a:gd name="connsiteY1" fmla="*/ 1152105 h 2436778"/>
                <a:gd name="connsiteX0" fmla="*/ 603 w 983747"/>
                <a:gd name="connsiteY0" fmla="*/ 0 h 1150766"/>
                <a:gd name="connsiteX1" fmla="*/ 983747 w 983747"/>
                <a:gd name="connsiteY1" fmla="*/ 1150766 h 1150766"/>
                <a:gd name="connsiteX2" fmla="*/ 281752 w 983747"/>
                <a:gd name="connsiteY2" fmla="*/ 959583 h 1150766"/>
                <a:gd name="connsiteX3" fmla="*/ 603 w 983747"/>
                <a:gd name="connsiteY3" fmla="*/ 0 h 1150766"/>
                <a:gd name="connsiteX0" fmla="*/ 603 w 983747"/>
                <a:gd name="connsiteY0" fmla="*/ 0 h 1150766"/>
                <a:gd name="connsiteX1" fmla="*/ 983747 w 983747"/>
                <a:gd name="connsiteY1" fmla="*/ 1150766 h 1150766"/>
                <a:gd name="connsiteX0" fmla="*/ 4361 w 987505"/>
                <a:gd name="connsiteY0" fmla="*/ 0 h 1309088"/>
                <a:gd name="connsiteX1" fmla="*/ 987505 w 987505"/>
                <a:gd name="connsiteY1" fmla="*/ 1150766 h 1309088"/>
                <a:gd name="connsiteX2" fmla="*/ 7134 w 987505"/>
                <a:gd name="connsiteY2" fmla="*/ 1309088 h 1309088"/>
                <a:gd name="connsiteX3" fmla="*/ 4361 w 987505"/>
                <a:gd name="connsiteY3" fmla="*/ 0 h 1309088"/>
                <a:gd name="connsiteX0" fmla="*/ 4361 w 987505"/>
                <a:gd name="connsiteY0" fmla="*/ 0 h 1309088"/>
                <a:gd name="connsiteX1" fmla="*/ 987505 w 987505"/>
                <a:gd name="connsiteY1" fmla="*/ 1150766 h 1309088"/>
                <a:gd name="connsiteX0" fmla="*/ 4361 w 1220508"/>
                <a:gd name="connsiteY0" fmla="*/ 0 h 1336351"/>
                <a:gd name="connsiteX1" fmla="*/ 987505 w 1220508"/>
                <a:gd name="connsiteY1" fmla="*/ 1150766 h 1336351"/>
                <a:gd name="connsiteX2" fmla="*/ 7134 w 1220508"/>
                <a:gd name="connsiteY2" fmla="*/ 1309088 h 1336351"/>
                <a:gd name="connsiteX3" fmla="*/ 4361 w 1220508"/>
                <a:gd name="connsiteY3" fmla="*/ 0 h 1336351"/>
                <a:gd name="connsiteX0" fmla="*/ 4361 w 1220508"/>
                <a:gd name="connsiteY0" fmla="*/ 0 h 1336351"/>
                <a:gd name="connsiteX1" fmla="*/ 1220508 w 1220508"/>
                <a:gd name="connsiteY1" fmla="*/ 1336351 h 1336351"/>
                <a:gd name="connsiteX0" fmla="*/ 281371 w 1497518"/>
                <a:gd name="connsiteY0" fmla="*/ 295877 h 1632228"/>
                <a:gd name="connsiteX1" fmla="*/ 1264515 w 1497518"/>
                <a:gd name="connsiteY1" fmla="*/ 1446643 h 1632228"/>
                <a:gd name="connsiteX2" fmla="*/ 284144 w 1497518"/>
                <a:gd name="connsiteY2" fmla="*/ 1604965 h 1632228"/>
                <a:gd name="connsiteX3" fmla="*/ 281371 w 1497518"/>
                <a:gd name="connsiteY3" fmla="*/ 295877 h 1632228"/>
                <a:gd name="connsiteX0" fmla="*/ 0 w 1497518"/>
                <a:gd name="connsiteY0" fmla="*/ 0 h 1632228"/>
                <a:gd name="connsiteX1" fmla="*/ 1497518 w 1497518"/>
                <a:gd name="connsiteY1" fmla="*/ 1632228 h 1632228"/>
                <a:gd name="connsiteX0" fmla="*/ 281371 w 1986674"/>
                <a:gd name="connsiteY0" fmla="*/ 295877 h 2035017"/>
                <a:gd name="connsiteX1" fmla="*/ 1264515 w 1986674"/>
                <a:gd name="connsiteY1" fmla="*/ 1446643 h 2035017"/>
                <a:gd name="connsiteX2" fmla="*/ 284144 w 1986674"/>
                <a:gd name="connsiteY2" fmla="*/ 1604965 h 2035017"/>
                <a:gd name="connsiteX3" fmla="*/ 281371 w 1986674"/>
                <a:gd name="connsiteY3" fmla="*/ 295877 h 2035017"/>
                <a:gd name="connsiteX0" fmla="*/ 0 w 1986674"/>
                <a:gd name="connsiteY0" fmla="*/ 0 h 2035017"/>
                <a:gd name="connsiteX1" fmla="*/ 1986674 w 1986674"/>
                <a:gd name="connsiteY1" fmla="*/ 2035017 h 2035017"/>
                <a:gd name="connsiteX0" fmla="*/ 389402 w 2094705"/>
                <a:gd name="connsiteY0" fmla="*/ 443439 h 2182579"/>
                <a:gd name="connsiteX1" fmla="*/ 1372546 w 2094705"/>
                <a:gd name="connsiteY1" fmla="*/ 1594205 h 2182579"/>
                <a:gd name="connsiteX2" fmla="*/ 392175 w 2094705"/>
                <a:gd name="connsiteY2" fmla="*/ 1752527 h 2182579"/>
                <a:gd name="connsiteX3" fmla="*/ 389402 w 2094705"/>
                <a:gd name="connsiteY3" fmla="*/ 443439 h 2182579"/>
                <a:gd name="connsiteX0" fmla="*/ 0 w 2094705"/>
                <a:gd name="connsiteY0" fmla="*/ 0 h 2182579"/>
                <a:gd name="connsiteX1" fmla="*/ 2094705 w 2094705"/>
                <a:gd name="connsiteY1" fmla="*/ 2182579 h 2182579"/>
              </a:gdLst>
              <a:ahLst/>
              <a:cxnLst>
                <a:cxn ang="0">
                  <a:pos x="connsiteX0" y="connsiteY0"/>
                </a:cxn>
                <a:cxn ang="0">
                  <a:pos x="connsiteX1" y="connsiteY1"/>
                </a:cxn>
              </a:cxnLst>
              <a:rect l="l" t="t" r="r" b="b"/>
              <a:pathLst>
                <a:path w="2094705" h="2182579" stroke="0" extrusionOk="0">
                  <a:moveTo>
                    <a:pt x="389402" y="443439"/>
                  </a:moveTo>
                  <a:cubicBezTo>
                    <a:pt x="918921" y="472740"/>
                    <a:pt x="1343707" y="969950"/>
                    <a:pt x="1372546" y="1594205"/>
                  </a:cubicBezTo>
                  <a:lnTo>
                    <a:pt x="392175" y="1752527"/>
                  </a:lnTo>
                  <a:cubicBezTo>
                    <a:pt x="408315" y="1346844"/>
                    <a:pt x="373262" y="849122"/>
                    <a:pt x="389402" y="443439"/>
                  </a:cubicBezTo>
                  <a:close/>
                </a:path>
                <a:path w="2094705" h="2182579" fill="none">
                  <a:moveTo>
                    <a:pt x="0" y="0"/>
                  </a:moveTo>
                  <a:cubicBezTo>
                    <a:pt x="529519" y="29301"/>
                    <a:pt x="2065866" y="1558324"/>
                    <a:pt x="2094705" y="2182579"/>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B9EE524D-CCFA-2CE4-1343-F65AE82AD40C}"/>
                </a:ext>
              </a:extLst>
            </p:cNvPr>
            <p:cNvCxnSpPr>
              <a:cxnSpLocks/>
            </p:cNvCxnSpPr>
            <p:nvPr/>
          </p:nvCxnSpPr>
          <p:spPr>
            <a:xfrm flipV="1">
              <a:off x="6506713" y="5166660"/>
              <a:ext cx="3049054" cy="46631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6C827BD0-44C8-8DB4-0A2B-930500153DD3}"/>
                </a:ext>
              </a:extLst>
            </p:cNvPr>
            <p:cNvSpPr/>
            <p:nvPr/>
          </p:nvSpPr>
          <p:spPr>
            <a:xfrm>
              <a:off x="7993528" y="5390877"/>
              <a:ext cx="72000" cy="720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14C9829B-B074-D971-98DA-9B634E01C815}"/>
                </a:ext>
              </a:extLst>
            </p:cNvPr>
            <p:cNvSpPr/>
            <p:nvPr/>
          </p:nvSpPr>
          <p:spPr>
            <a:xfrm>
              <a:off x="8661453" y="5340716"/>
              <a:ext cx="72000" cy="72000"/>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3053E4CB-7C37-A078-7E9C-A0D47776193F}"/>
                </a:ext>
              </a:extLst>
            </p:cNvPr>
            <p:cNvSpPr/>
            <p:nvPr/>
          </p:nvSpPr>
          <p:spPr>
            <a:xfrm>
              <a:off x="7599007" y="5480052"/>
              <a:ext cx="72000" cy="72000"/>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F6AA24C3-FC3E-A845-A8EE-F408338A974E}"/>
                </a:ext>
              </a:extLst>
            </p:cNvPr>
            <p:cNvSpPr/>
            <p:nvPr/>
          </p:nvSpPr>
          <p:spPr>
            <a:xfrm>
              <a:off x="7324687" y="5571494"/>
              <a:ext cx="72000" cy="72000"/>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6C677F22-0A7B-7511-FE29-C2E2ED35F00E}"/>
                </a:ext>
              </a:extLst>
            </p:cNvPr>
            <p:cNvSpPr/>
            <p:nvPr/>
          </p:nvSpPr>
          <p:spPr>
            <a:xfrm>
              <a:off x="8356651" y="5349421"/>
              <a:ext cx="72000" cy="72000"/>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feld 13">
            <a:extLst>
              <a:ext uri="{FF2B5EF4-FFF2-40B4-BE49-F238E27FC236}">
                <a16:creationId xmlns:a16="http://schemas.microsoft.com/office/drawing/2014/main" id="{2DA14E5F-F48C-B31B-268C-FAA3DB7F027F}"/>
              </a:ext>
            </a:extLst>
          </p:cNvPr>
          <p:cNvSpPr txBox="1"/>
          <p:nvPr/>
        </p:nvSpPr>
        <p:spPr>
          <a:xfrm>
            <a:off x="8168115" y="5276877"/>
            <a:ext cx="4140887" cy="1323439"/>
          </a:xfrm>
          <a:prstGeom prst="rect">
            <a:avLst/>
          </a:prstGeom>
          <a:noFill/>
        </p:spPr>
        <p:txBody>
          <a:bodyPr wrap="square" rtlCol="0">
            <a:spAutoFit/>
          </a:bodyPr>
          <a:lstStyle/>
          <a:p>
            <a:pPr marL="285750" indent="-285750">
              <a:buFontTx/>
              <a:buChar char="-"/>
            </a:pPr>
            <a:r>
              <a:rPr lang="de-DE" sz="1600" b="1" dirty="0" err="1">
                <a:solidFill>
                  <a:schemeClr val="bg1"/>
                </a:solidFill>
                <a:latin typeface="Calibri" panose="020F0502020204030204" pitchFamily="34" charset="0"/>
                <a:cs typeface="Calibri" panose="020F0502020204030204" pitchFamily="34" charset="0"/>
              </a:rPr>
              <a:t>Drawbacks</a:t>
            </a:r>
            <a:r>
              <a:rPr lang="de-DE" sz="1600" b="1" dirty="0">
                <a:solidFill>
                  <a:schemeClr val="bg1"/>
                </a:solidFill>
                <a:latin typeface="Calibri" panose="020F0502020204030204" pitchFamily="34" charset="0"/>
                <a:cs typeface="Calibri" panose="020F0502020204030204" pitchFamily="34" charset="0"/>
              </a:rPr>
              <a:t>:</a:t>
            </a:r>
          </a:p>
          <a:p>
            <a:pPr marL="285750" indent="-285750">
              <a:buFontTx/>
              <a:buChar char="-"/>
            </a:pPr>
            <a:r>
              <a:rPr lang="en-US" sz="1600" b="1" dirty="0">
                <a:solidFill>
                  <a:schemeClr val="bg1"/>
                </a:solidFill>
                <a:latin typeface="Calibri" panose="020F0502020204030204" pitchFamily="34" charset="0"/>
                <a:cs typeface="Calibri" panose="020F0502020204030204" pitchFamily="34" charset="0"/>
              </a:rPr>
              <a:t>Normal Map are only semi-dense</a:t>
            </a:r>
          </a:p>
          <a:p>
            <a:pPr marL="285750" indent="-285750">
              <a:buFontTx/>
              <a:buChar char="-"/>
            </a:pPr>
            <a:r>
              <a:rPr lang="de-DE" sz="1600" b="1" dirty="0" err="1">
                <a:solidFill>
                  <a:schemeClr val="bg1"/>
                </a:solidFill>
                <a:latin typeface="Calibri" panose="020F0502020204030204" pitchFamily="34" charset="0"/>
                <a:cs typeface="Calibri" panose="020F0502020204030204" pitchFamily="34" charset="0"/>
              </a:rPr>
              <a:t>Depends</a:t>
            </a:r>
            <a:r>
              <a:rPr lang="de-DE" sz="1600" b="1" dirty="0">
                <a:solidFill>
                  <a:schemeClr val="bg1"/>
                </a:solidFill>
                <a:latin typeface="Calibri" panose="020F0502020204030204" pitchFamily="34" charset="0"/>
                <a:cs typeface="Calibri" panose="020F0502020204030204" pitchFamily="34" charset="0"/>
              </a:rPr>
              <a:t> on </a:t>
            </a:r>
            <a:r>
              <a:rPr lang="de-DE" sz="1600" b="1" dirty="0" err="1">
                <a:solidFill>
                  <a:schemeClr val="bg1"/>
                </a:solidFill>
                <a:latin typeface="Calibri" panose="020F0502020204030204" pitchFamily="34" charset="0"/>
                <a:cs typeface="Calibri" panose="020F0502020204030204" pitchFamily="34" charset="0"/>
              </a:rPr>
              <a:t>chosen</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neighbor</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size</a:t>
            </a:r>
            <a:r>
              <a:rPr lang="de-DE" sz="1600" b="1" dirty="0">
                <a:solidFill>
                  <a:schemeClr val="bg1"/>
                </a:solidFill>
                <a:latin typeface="Calibri" panose="020F0502020204030204" pitchFamily="34" charset="0"/>
                <a:cs typeface="Calibri" panose="020F0502020204030204" pitchFamily="34" charset="0"/>
              </a:rPr>
              <a:t>, </a:t>
            </a:r>
          </a:p>
          <a:p>
            <a:pPr marL="285750" indent="-285750">
              <a:buFontTx/>
              <a:buChar char="-"/>
            </a:pPr>
            <a:r>
              <a:rPr lang="de-DE" sz="1600" b="1" dirty="0" err="1">
                <a:solidFill>
                  <a:schemeClr val="bg1"/>
                </a:solidFill>
                <a:latin typeface="Calibri" panose="020F0502020204030204" pitchFamily="34" charset="0"/>
                <a:cs typeface="Calibri" panose="020F0502020204030204" pitchFamily="34" charset="0"/>
              </a:rPr>
              <a:t>if</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it</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is</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too</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small</a:t>
            </a:r>
            <a:r>
              <a:rPr lang="de-DE" sz="1600" b="1" dirty="0">
                <a:solidFill>
                  <a:schemeClr val="bg1"/>
                </a:solidFill>
                <a:latin typeface="Calibri" panose="020F0502020204030204" pitchFamily="34" charset="0"/>
                <a:cs typeface="Calibri" panose="020F0502020204030204" pitchFamily="34" charset="0"/>
              </a:rPr>
              <a:t> </a:t>
            </a:r>
            <a:r>
              <a:rPr lang="en-US" sz="1600" b="1" dirty="0">
                <a:solidFill>
                  <a:schemeClr val="bg1"/>
                </a:solidFill>
                <a:latin typeface="Calibri" panose="020F0502020204030204" pitchFamily="34" charset="0"/>
                <a:cs typeface="Calibri" panose="020F0502020204030204" pitchFamily="34" charset="0"/>
              </a:rPr>
              <a:t>→ noise sensitive, </a:t>
            </a:r>
          </a:p>
          <a:p>
            <a:pPr marL="285750" indent="-285750">
              <a:buFontTx/>
              <a:buChar char="-"/>
            </a:pPr>
            <a:r>
              <a:rPr lang="en-US" sz="1600" b="1" dirty="0">
                <a:solidFill>
                  <a:schemeClr val="bg1"/>
                </a:solidFill>
                <a:latin typeface="Calibri" panose="020F0502020204030204" pitchFamily="34" charset="0"/>
                <a:cs typeface="Calibri" panose="020F0502020204030204" pitchFamily="34" charset="0"/>
              </a:rPr>
              <a:t>If too large → too smooth and not crispy</a:t>
            </a:r>
            <a:endParaRPr lang="de-DE" sz="1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5001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20.08.2022</a:t>
            </a:fld>
            <a:endParaRPr lang="en-US" dirty="0"/>
          </a:p>
        </p:txBody>
      </p:sp>
      <p:sp>
        <p:nvSpPr>
          <p:cNvPr id="14" name="Textfeld 13">
            <a:extLst>
              <a:ext uri="{FF2B5EF4-FFF2-40B4-BE49-F238E27FC236}">
                <a16:creationId xmlns:a16="http://schemas.microsoft.com/office/drawing/2014/main" id="{BD44CF49-5CF0-39BC-0AA3-23FE5CF01BEB}"/>
              </a:ext>
            </a:extLst>
          </p:cNvPr>
          <p:cNvSpPr txBox="1"/>
          <p:nvPr/>
        </p:nvSpPr>
        <p:spPr>
          <a:xfrm>
            <a:off x="709044" y="4853251"/>
            <a:ext cx="1155386"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3D </a:t>
            </a:r>
            <a:r>
              <a:rPr lang="de-DE" sz="1400" dirty="0" err="1">
                <a:latin typeface="Calibri" panose="020F0502020204030204" pitchFamily="34" charset="0"/>
                <a:cs typeface="Calibri" panose="020F0502020204030204" pitchFamily="34" charset="0"/>
              </a:rPr>
              <a:t>Object</a:t>
            </a:r>
            <a:endParaRPr lang="en-US" sz="1400" dirty="0">
              <a:latin typeface="Calibri" panose="020F0502020204030204" pitchFamily="34" charset="0"/>
              <a:cs typeface="Calibri" panose="020F0502020204030204" pitchFamily="34" charset="0"/>
            </a:endParaRPr>
          </a:p>
        </p:txBody>
      </p:sp>
      <p:sp>
        <p:nvSpPr>
          <p:cNvPr id="5" name="Arrow: Right 4">
            <a:extLst>
              <a:ext uri="{FF2B5EF4-FFF2-40B4-BE49-F238E27FC236}">
                <a16:creationId xmlns:a16="http://schemas.microsoft.com/office/drawing/2014/main" id="{BCCBEB97-831B-9FD1-0A7C-873CD499E92B}"/>
              </a:ext>
            </a:extLst>
          </p:cNvPr>
          <p:cNvSpPr/>
          <p:nvPr/>
        </p:nvSpPr>
        <p:spPr>
          <a:xfrm>
            <a:off x="5996990" y="3124245"/>
            <a:ext cx="306943" cy="262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10093409" y="4853250"/>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sp>
        <p:nvSpPr>
          <p:cNvPr id="9" name="Textfeld 13">
            <a:extLst>
              <a:ext uri="{FF2B5EF4-FFF2-40B4-BE49-F238E27FC236}">
                <a16:creationId xmlns:a16="http://schemas.microsoft.com/office/drawing/2014/main" id="{62FAAFF6-C83A-947D-C2F7-024B1122D5B5}"/>
              </a:ext>
            </a:extLst>
          </p:cNvPr>
          <p:cNvSpPr txBox="1"/>
          <p:nvPr/>
        </p:nvSpPr>
        <p:spPr>
          <a:xfrm>
            <a:off x="6750783" y="4853250"/>
            <a:ext cx="1155386"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Point </a:t>
            </a:r>
            <a:r>
              <a:rPr lang="de-DE" sz="1400" dirty="0" err="1">
                <a:latin typeface="Calibri" panose="020F0502020204030204" pitchFamily="34" charset="0"/>
                <a:cs typeface="Calibri" panose="020F0502020204030204" pitchFamily="34" charset="0"/>
              </a:rPr>
              <a:t>cloud</a:t>
            </a:r>
            <a:endParaRPr lang="en-US" sz="1400" dirty="0">
              <a:latin typeface="Calibri" panose="020F0502020204030204" pitchFamily="34" charset="0"/>
              <a:cs typeface="Calibri" panose="020F0502020204030204" pitchFamily="34" charset="0"/>
            </a:endParaRPr>
          </a:p>
        </p:txBody>
      </p:sp>
      <p:sp>
        <p:nvSpPr>
          <p:cNvPr id="35" name="Textfeld 13">
            <a:extLst>
              <a:ext uri="{FF2B5EF4-FFF2-40B4-BE49-F238E27FC236}">
                <a16:creationId xmlns:a16="http://schemas.microsoft.com/office/drawing/2014/main" id="{66A9B6A9-E740-A479-FFB8-8293707896BF}"/>
              </a:ext>
            </a:extLst>
          </p:cNvPr>
          <p:cNvSpPr txBox="1"/>
          <p:nvPr/>
        </p:nvSpPr>
        <p:spPr>
          <a:xfrm>
            <a:off x="3784107" y="4778900"/>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Depth Map</a:t>
            </a:r>
          </a:p>
        </p:txBody>
      </p:sp>
      <p:sp>
        <p:nvSpPr>
          <p:cNvPr id="41" name="TextBox 40">
            <a:extLst>
              <a:ext uri="{FF2B5EF4-FFF2-40B4-BE49-F238E27FC236}">
                <a16:creationId xmlns:a16="http://schemas.microsoft.com/office/drawing/2014/main" id="{B8231253-B3AB-47D8-08FF-4642110F35DF}"/>
              </a:ext>
            </a:extLst>
          </p:cNvPr>
          <p:cNvSpPr txBox="1"/>
          <p:nvPr/>
        </p:nvSpPr>
        <p:spPr>
          <a:xfrm>
            <a:off x="203139" y="296600"/>
            <a:ext cx="5159435" cy="584775"/>
          </a:xfrm>
          <a:prstGeom prst="rect">
            <a:avLst/>
          </a:prstGeom>
          <a:noFill/>
        </p:spPr>
        <p:txBody>
          <a:bodyPr wrap="square" rtlCol="0">
            <a:spAutoFit/>
          </a:bodyPr>
          <a:lstStyle/>
          <a:p>
            <a:r>
              <a:rPr lang="en-US" sz="3200" b="1" dirty="0">
                <a:latin typeface="Candara" panose="020E0502030303020204" pitchFamily="34" charset="0"/>
              </a:rPr>
              <a:t>Geometry-based Approach</a:t>
            </a:r>
            <a:endParaRPr lang="en-US" sz="3200" dirty="0">
              <a:latin typeface="Candara" panose="020E0502030303020204" pitchFamily="34" charset="0"/>
            </a:endParaRPr>
          </a:p>
        </p:txBody>
      </p:sp>
      <p:cxnSp>
        <p:nvCxnSpPr>
          <p:cNvPr id="2" name="Straight Connector 1">
            <a:extLst>
              <a:ext uri="{FF2B5EF4-FFF2-40B4-BE49-F238E27FC236}">
                <a16:creationId xmlns:a16="http://schemas.microsoft.com/office/drawing/2014/main" id="{AC1A9050-FCD0-77DC-17FB-F94D4BB349C5}"/>
              </a:ext>
            </a:extLst>
          </p:cNvPr>
          <p:cNvCxnSpPr>
            <a:cxnSpLocks/>
          </p:cNvCxnSpPr>
          <p:nvPr/>
        </p:nvCxnSpPr>
        <p:spPr>
          <a:xfrm>
            <a:off x="2824268" y="1143000"/>
            <a:ext cx="0" cy="443230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2BD3892-87E4-F264-A4A7-BE160140D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933" y="2261328"/>
            <a:ext cx="2265222" cy="2269578"/>
          </a:xfrm>
          <a:prstGeom prst="rect">
            <a:avLst/>
          </a:prstGeom>
        </p:spPr>
      </p:pic>
      <p:pic>
        <p:nvPicPr>
          <p:cNvPr id="10" name="Picture 9">
            <a:extLst>
              <a:ext uri="{FF2B5EF4-FFF2-40B4-BE49-F238E27FC236}">
                <a16:creationId xmlns:a16="http://schemas.microsoft.com/office/drawing/2014/main" id="{49343EAB-A4DD-5504-73D2-66253FCD4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2" y="2015790"/>
            <a:ext cx="2515116" cy="2515116"/>
          </a:xfrm>
          <a:prstGeom prst="rect">
            <a:avLst/>
          </a:prstGeom>
        </p:spPr>
      </p:pic>
      <p:pic>
        <p:nvPicPr>
          <p:cNvPr id="13" name="Picture 12">
            <a:extLst>
              <a:ext uri="{FF2B5EF4-FFF2-40B4-BE49-F238E27FC236}">
                <a16:creationId xmlns:a16="http://schemas.microsoft.com/office/drawing/2014/main" id="{1BE24825-9506-325F-8967-BCD4B83D7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520" y="2015790"/>
            <a:ext cx="2515116" cy="2515116"/>
          </a:xfrm>
          <a:prstGeom prst="rect">
            <a:avLst/>
          </a:prstGeom>
        </p:spPr>
      </p:pic>
      <p:pic>
        <p:nvPicPr>
          <p:cNvPr id="21" name="Picture 20">
            <a:extLst>
              <a:ext uri="{FF2B5EF4-FFF2-40B4-BE49-F238E27FC236}">
                <a16:creationId xmlns:a16="http://schemas.microsoft.com/office/drawing/2014/main" id="{96D9116E-C758-FC4F-1A30-824897331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3431" y="1866687"/>
            <a:ext cx="2515116" cy="2515116"/>
          </a:xfrm>
          <a:prstGeom prst="rect">
            <a:avLst/>
          </a:prstGeom>
        </p:spPr>
      </p:pic>
      <p:sp>
        <p:nvSpPr>
          <p:cNvPr id="22" name="Arrow: Right 21">
            <a:extLst>
              <a:ext uri="{FF2B5EF4-FFF2-40B4-BE49-F238E27FC236}">
                <a16:creationId xmlns:a16="http://schemas.microsoft.com/office/drawing/2014/main" id="{3C9093DA-C3C9-A211-883E-9660D9176D87}"/>
              </a:ext>
            </a:extLst>
          </p:cNvPr>
          <p:cNvSpPr/>
          <p:nvPr/>
        </p:nvSpPr>
        <p:spPr>
          <a:xfrm>
            <a:off x="8722625" y="3166896"/>
            <a:ext cx="306943" cy="262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13">
            <a:extLst>
              <a:ext uri="{FF2B5EF4-FFF2-40B4-BE49-F238E27FC236}">
                <a16:creationId xmlns:a16="http://schemas.microsoft.com/office/drawing/2014/main" id="{D4A5567D-C3E5-29B3-4892-A3AE7B354DF6}"/>
              </a:ext>
            </a:extLst>
          </p:cNvPr>
          <p:cNvSpPr txBox="1"/>
          <p:nvPr/>
        </p:nvSpPr>
        <p:spPr>
          <a:xfrm>
            <a:off x="8335081" y="2552114"/>
            <a:ext cx="1082033"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Neighbor information</a:t>
            </a:r>
          </a:p>
        </p:txBody>
      </p:sp>
      <p:sp>
        <p:nvSpPr>
          <p:cNvPr id="33" name="Textfeld 13">
            <a:extLst>
              <a:ext uri="{FF2B5EF4-FFF2-40B4-BE49-F238E27FC236}">
                <a16:creationId xmlns:a16="http://schemas.microsoft.com/office/drawing/2014/main" id="{B8E73121-DFF0-FFFA-8841-64A12B03FA0D}"/>
              </a:ext>
            </a:extLst>
          </p:cNvPr>
          <p:cNvSpPr txBox="1"/>
          <p:nvPr/>
        </p:nvSpPr>
        <p:spPr>
          <a:xfrm>
            <a:off x="5819887" y="2767557"/>
            <a:ext cx="644025"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K</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R,t</a:t>
            </a:r>
            <a:endParaRPr lang="en-US" sz="1400" dirty="0">
              <a:latin typeface="Calibri" panose="020F0502020204030204" pitchFamily="34" charset="0"/>
              <a:cs typeface="Calibri" panose="020F0502020204030204" pitchFamily="34" charset="0"/>
            </a:endParaRPr>
          </a:p>
        </p:txBody>
      </p:sp>
      <p:sp>
        <p:nvSpPr>
          <p:cNvPr id="43" name="Textfeld 13">
            <a:extLst>
              <a:ext uri="{FF2B5EF4-FFF2-40B4-BE49-F238E27FC236}">
                <a16:creationId xmlns:a16="http://schemas.microsoft.com/office/drawing/2014/main" id="{9684B34A-5214-C3C3-60F0-CCBEF7BB0610}"/>
              </a:ext>
            </a:extLst>
          </p:cNvPr>
          <p:cNvSpPr txBox="1"/>
          <p:nvPr/>
        </p:nvSpPr>
        <p:spPr>
          <a:xfrm>
            <a:off x="4012826" y="1642323"/>
            <a:ext cx="7747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Input</a:t>
            </a:r>
          </a:p>
        </p:txBody>
      </p:sp>
      <p:sp>
        <p:nvSpPr>
          <p:cNvPr id="44" name="Textfeld 13">
            <a:extLst>
              <a:ext uri="{FF2B5EF4-FFF2-40B4-BE49-F238E27FC236}">
                <a16:creationId xmlns:a16="http://schemas.microsoft.com/office/drawing/2014/main" id="{B457121B-82F2-9143-7280-BBB1E0C410BF}"/>
              </a:ext>
            </a:extLst>
          </p:cNvPr>
          <p:cNvSpPr txBox="1"/>
          <p:nvPr/>
        </p:nvSpPr>
        <p:spPr>
          <a:xfrm>
            <a:off x="10452268" y="1538815"/>
            <a:ext cx="7747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Output</a:t>
            </a:r>
          </a:p>
        </p:txBody>
      </p:sp>
      <p:sp>
        <p:nvSpPr>
          <p:cNvPr id="45" name="Textfeld 13">
            <a:extLst>
              <a:ext uri="{FF2B5EF4-FFF2-40B4-BE49-F238E27FC236}">
                <a16:creationId xmlns:a16="http://schemas.microsoft.com/office/drawing/2014/main" id="{CE314C3D-7A69-7D5A-407B-524826F243D2}"/>
              </a:ext>
            </a:extLst>
          </p:cNvPr>
          <p:cNvSpPr txBox="1"/>
          <p:nvPr/>
        </p:nvSpPr>
        <p:spPr>
          <a:xfrm>
            <a:off x="2379305" y="5899680"/>
            <a:ext cx="10368477" cy="1323439"/>
          </a:xfrm>
          <a:prstGeom prst="rect">
            <a:avLst/>
          </a:prstGeom>
          <a:noFill/>
        </p:spPr>
        <p:txBody>
          <a:bodyPr wrap="square" rtlCol="0">
            <a:spAutoFit/>
          </a:bodyPr>
          <a:lstStyle/>
          <a:p>
            <a:pPr marL="285750" indent="-285750">
              <a:buFontTx/>
              <a:buChar char="-"/>
            </a:pPr>
            <a:r>
              <a:rPr lang="de-DE" sz="1600" dirty="0" err="1">
                <a:latin typeface="Calibri" panose="020F0502020204030204" pitchFamily="34" charset="0"/>
                <a:cs typeface="Calibri" panose="020F0502020204030204" pitchFamily="34" charset="0"/>
              </a:rPr>
              <a:t>Optimization</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based</a:t>
            </a:r>
            <a:endParaRPr lang="de-DE" sz="1600" dirty="0">
              <a:latin typeface="Calibri" panose="020F0502020204030204" pitchFamily="34" charset="0"/>
              <a:cs typeface="Calibri" panose="020F0502020204030204" pitchFamily="34" charset="0"/>
            </a:endParaRPr>
          </a:p>
          <a:p>
            <a:pPr marL="285750" indent="-285750">
              <a:buFontTx/>
              <a:buChar char="-"/>
            </a:pPr>
            <a:r>
              <a:rPr lang="en-US" sz="1600" dirty="0">
                <a:latin typeface="Calibri" panose="020F0502020204030204" pitchFamily="34" charset="0"/>
                <a:cs typeface="Calibri" panose="020F0502020204030204" pitchFamily="34" charset="0"/>
              </a:rPr>
              <a:t>Normal Map are only semi-dense, if mapped on mesh (dense), that is not good at all</a:t>
            </a:r>
            <a:endParaRPr lang="de-DE" sz="1600" dirty="0">
              <a:latin typeface="Calibri" panose="020F0502020204030204" pitchFamily="34" charset="0"/>
              <a:cs typeface="Calibri" panose="020F0502020204030204" pitchFamily="34" charset="0"/>
            </a:endParaRPr>
          </a:p>
          <a:p>
            <a:pPr marL="285750" indent="-285750">
              <a:buFontTx/>
              <a:buChar char="-"/>
            </a:pPr>
            <a:r>
              <a:rPr lang="de-DE" sz="1600" dirty="0" err="1">
                <a:latin typeface="Calibri" panose="020F0502020204030204" pitchFamily="34" charset="0"/>
                <a:cs typeface="Calibri" panose="020F0502020204030204" pitchFamily="34" charset="0"/>
              </a:rPr>
              <a:t>Depends</a:t>
            </a:r>
            <a:r>
              <a:rPr lang="de-DE" sz="1600" dirty="0">
                <a:latin typeface="Calibri" panose="020F0502020204030204" pitchFamily="34" charset="0"/>
                <a:cs typeface="Calibri" panose="020F0502020204030204" pitchFamily="34" charset="0"/>
              </a:rPr>
              <a:t> on </a:t>
            </a:r>
            <a:r>
              <a:rPr lang="de-DE" sz="1600" dirty="0" err="1">
                <a:latin typeface="Calibri" panose="020F0502020204030204" pitchFamily="34" charset="0"/>
                <a:cs typeface="Calibri" panose="020F0502020204030204" pitchFamily="34" charset="0"/>
              </a:rPr>
              <a:t>chosen</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neighbor</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size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if</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it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is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too</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small</a:t>
            </a:r>
            <a:r>
              <a:rPr lang="de-DE"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noise sensitive, If too large → too smooth and not crispy</a:t>
            </a:r>
            <a:endParaRPr lang="de-DE" sz="1600" dirty="0">
              <a:latin typeface="Calibri" panose="020F0502020204030204" pitchFamily="34" charset="0"/>
              <a:cs typeface="Calibri" panose="020F0502020204030204" pitchFamily="34" charset="0"/>
            </a:endParaRPr>
          </a:p>
          <a:p>
            <a:pPr marL="285750" indent="-285750">
              <a:buFontTx/>
              <a:buChar char="-"/>
            </a:pPr>
            <a:endParaRPr lang="de-DE"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2966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20.08.2022</a:t>
            </a:fld>
            <a:endParaRPr lang="en-US" dirty="0"/>
          </a:p>
        </p:txBody>
      </p:sp>
      <p:sp>
        <p:nvSpPr>
          <p:cNvPr id="14" name="Textfeld 13">
            <a:extLst>
              <a:ext uri="{FF2B5EF4-FFF2-40B4-BE49-F238E27FC236}">
                <a16:creationId xmlns:a16="http://schemas.microsoft.com/office/drawing/2014/main" id="{BD44CF49-5CF0-39BC-0AA3-23FE5CF01BEB}"/>
              </a:ext>
            </a:extLst>
          </p:cNvPr>
          <p:cNvSpPr txBox="1"/>
          <p:nvPr/>
        </p:nvSpPr>
        <p:spPr>
          <a:xfrm>
            <a:off x="492057" y="4516787"/>
            <a:ext cx="1155386"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3D </a:t>
            </a:r>
            <a:r>
              <a:rPr lang="de-DE" sz="1400" dirty="0" err="1">
                <a:latin typeface="Calibri" panose="020F0502020204030204" pitchFamily="34" charset="0"/>
                <a:cs typeface="Calibri" panose="020F0502020204030204" pitchFamily="34" charset="0"/>
              </a:rPr>
              <a:t>Object</a:t>
            </a:r>
            <a:endParaRPr lang="en-US" sz="1400" dirty="0">
              <a:latin typeface="Calibri" panose="020F0502020204030204" pitchFamily="34" charset="0"/>
              <a:cs typeface="Calibri" panose="020F0502020204030204" pitchFamily="34" charset="0"/>
            </a:endParaRPr>
          </a:p>
        </p:txBody>
      </p:sp>
      <p:sp>
        <p:nvSpPr>
          <p:cNvPr id="5" name="Arrow: Right 4">
            <a:extLst>
              <a:ext uri="{FF2B5EF4-FFF2-40B4-BE49-F238E27FC236}">
                <a16:creationId xmlns:a16="http://schemas.microsoft.com/office/drawing/2014/main" id="{BCCBEB97-831B-9FD1-0A7C-873CD499E92B}"/>
              </a:ext>
            </a:extLst>
          </p:cNvPr>
          <p:cNvSpPr/>
          <p:nvPr/>
        </p:nvSpPr>
        <p:spPr>
          <a:xfrm>
            <a:off x="4621427" y="2070631"/>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10154281" y="3254269"/>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ED4CF3C-83C6-6F21-5349-DFAEEEE32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938" y="1495191"/>
            <a:ext cx="1623635" cy="1623635"/>
          </a:xfrm>
          <a:prstGeom prst="rect">
            <a:avLst/>
          </a:prstGeom>
        </p:spPr>
      </p:pic>
      <p:pic>
        <p:nvPicPr>
          <p:cNvPr id="25" name="Picture 24">
            <a:extLst>
              <a:ext uri="{FF2B5EF4-FFF2-40B4-BE49-F238E27FC236}">
                <a16:creationId xmlns:a16="http://schemas.microsoft.com/office/drawing/2014/main" id="{E2638A82-6424-B98E-142B-AC31D9D06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316" y="1495191"/>
            <a:ext cx="1533242" cy="1533242"/>
          </a:xfrm>
          <a:prstGeom prst="rect">
            <a:avLst/>
          </a:prstGeom>
        </p:spPr>
      </p:pic>
      <p:pic>
        <p:nvPicPr>
          <p:cNvPr id="8" name="Picture 7">
            <a:extLst>
              <a:ext uri="{FF2B5EF4-FFF2-40B4-BE49-F238E27FC236}">
                <a16:creationId xmlns:a16="http://schemas.microsoft.com/office/drawing/2014/main" id="{61C42EE6-4C1C-EDDC-14F7-F55C1BA623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0" y="2391040"/>
            <a:ext cx="2042427" cy="2042427"/>
          </a:xfrm>
          <a:prstGeom prst="rect">
            <a:avLst/>
          </a:prstGeom>
        </p:spPr>
      </p:pic>
      <p:sp>
        <p:nvSpPr>
          <p:cNvPr id="9" name="Textfeld 13">
            <a:extLst>
              <a:ext uri="{FF2B5EF4-FFF2-40B4-BE49-F238E27FC236}">
                <a16:creationId xmlns:a16="http://schemas.microsoft.com/office/drawing/2014/main" id="{62FAAFF6-C83A-947D-C2F7-024B1122D5B5}"/>
              </a:ext>
            </a:extLst>
          </p:cNvPr>
          <p:cNvSpPr txBox="1"/>
          <p:nvPr/>
        </p:nvSpPr>
        <p:spPr>
          <a:xfrm>
            <a:off x="6324655" y="3142931"/>
            <a:ext cx="1155386"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Point </a:t>
            </a:r>
            <a:r>
              <a:rPr lang="de-DE" sz="1400" dirty="0" err="1">
                <a:latin typeface="Calibri" panose="020F0502020204030204" pitchFamily="34" charset="0"/>
                <a:cs typeface="Calibri" panose="020F0502020204030204" pitchFamily="34" charset="0"/>
              </a:rPr>
              <a:t>cloud</a:t>
            </a:r>
            <a:endParaRPr lang="en-US" sz="1400" dirty="0">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2D313A64-109D-ECBA-0274-8CB42F665E31}"/>
              </a:ext>
            </a:extLst>
          </p:cNvPr>
          <p:cNvCxnSpPr>
            <a:cxnSpLocks/>
          </p:cNvCxnSpPr>
          <p:nvPr/>
        </p:nvCxnSpPr>
        <p:spPr>
          <a:xfrm>
            <a:off x="2319582" y="1419046"/>
            <a:ext cx="0" cy="430937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D5193FFC-F781-472F-4057-42A043F6EC62}"/>
              </a:ext>
            </a:extLst>
          </p:cNvPr>
          <p:cNvSpPr/>
          <p:nvPr/>
        </p:nvSpPr>
        <p:spPr>
          <a:xfrm>
            <a:off x="8747272" y="5067149"/>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3">
            <a:extLst>
              <a:ext uri="{FF2B5EF4-FFF2-40B4-BE49-F238E27FC236}">
                <a16:creationId xmlns:a16="http://schemas.microsoft.com/office/drawing/2014/main" id="{349C3904-B7EE-80D5-3E14-79FCAC705996}"/>
              </a:ext>
            </a:extLst>
          </p:cNvPr>
          <p:cNvSpPr txBox="1"/>
          <p:nvPr/>
        </p:nvSpPr>
        <p:spPr>
          <a:xfrm>
            <a:off x="10270547" y="6226496"/>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pic>
        <p:nvPicPr>
          <p:cNvPr id="24" name="Picture 23">
            <a:extLst>
              <a:ext uri="{FF2B5EF4-FFF2-40B4-BE49-F238E27FC236}">
                <a16:creationId xmlns:a16="http://schemas.microsoft.com/office/drawing/2014/main" id="{30B4F741-72E9-42D1-7B1B-8B18EEBCF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6309" y="4419216"/>
            <a:ext cx="1623634" cy="1623634"/>
          </a:xfrm>
          <a:prstGeom prst="rect">
            <a:avLst/>
          </a:prstGeom>
        </p:spPr>
      </p:pic>
      <p:sp>
        <p:nvSpPr>
          <p:cNvPr id="27" name="Textfeld 13">
            <a:extLst>
              <a:ext uri="{FF2B5EF4-FFF2-40B4-BE49-F238E27FC236}">
                <a16:creationId xmlns:a16="http://schemas.microsoft.com/office/drawing/2014/main" id="{5192886C-3FAC-A229-FE33-97536F544F2B}"/>
              </a:ext>
            </a:extLst>
          </p:cNvPr>
          <p:cNvSpPr txBox="1"/>
          <p:nvPr/>
        </p:nvSpPr>
        <p:spPr>
          <a:xfrm>
            <a:off x="2996488" y="6205651"/>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01</a:t>
            </a:r>
            <a:endParaRPr lang="en-US" sz="1400" dirty="0">
              <a:latin typeface="Calibri" panose="020F0502020204030204" pitchFamily="34" charset="0"/>
              <a:cs typeface="Calibri" panose="020F0502020204030204" pitchFamily="34" charset="0"/>
            </a:endParaRPr>
          </a:p>
        </p:txBody>
      </p:sp>
      <p:sp>
        <p:nvSpPr>
          <p:cNvPr id="29" name="Textfeld 13">
            <a:extLst>
              <a:ext uri="{FF2B5EF4-FFF2-40B4-BE49-F238E27FC236}">
                <a16:creationId xmlns:a16="http://schemas.microsoft.com/office/drawing/2014/main" id="{66E7E0A8-F257-0DF3-AB07-C0FA58F260F3}"/>
              </a:ext>
            </a:extLst>
          </p:cNvPr>
          <p:cNvSpPr txBox="1"/>
          <p:nvPr/>
        </p:nvSpPr>
        <p:spPr>
          <a:xfrm>
            <a:off x="6228347" y="5124497"/>
            <a:ext cx="243585"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sp>
        <p:nvSpPr>
          <p:cNvPr id="31" name="Textfeld 13">
            <a:extLst>
              <a:ext uri="{FF2B5EF4-FFF2-40B4-BE49-F238E27FC236}">
                <a16:creationId xmlns:a16="http://schemas.microsoft.com/office/drawing/2014/main" id="{5DA79098-5B0C-A434-46C2-97AAA5070C35}"/>
              </a:ext>
            </a:extLst>
          </p:cNvPr>
          <p:cNvSpPr txBox="1"/>
          <p:nvPr/>
        </p:nvSpPr>
        <p:spPr>
          <a:xfrm>
            <a:off x="7042618" y="6226496"/>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a:t>
            </a:r>
            <a:endParaRPr lang="en-US" sz="1400" dirty="0">
              <a:latin typeface="Calibri" panose="020F0502020204030204" pitchFamily="34" charset="0"/>
              <a:cs typeface="Calibri" panose="020F0502020204030204" pitchFamily="34" charset="0"/>
            </a:endParaRPr>
          </a:p>
        </p:txBody>
      </p:sp>
      <p:sp>
        <p:nvSpPr>
          <p:cNvPr id="32" name="Textfeld 13">
            <a:extLst>
              <a:ext uri="{FF2B5EF4-FFF2-40B4-BE49-F238E27FC236}">
                <a16:creationId xmlns:a16="http://schemas.microsoft.com/office/drawing/2014/main" id="{06148878-A37E-5B60-B061-5C0A6E04AE24}"/>
              </a:ext>
            </a:extLst>
          </p:cNvPr>
          <p:cNvSpPr txBox="1"/>
          <p:nvPr/>
        </p:nvSpPr>
        <p:spPr>
          <a:xfrm>
            <a:off x="4835790" y="6201048"/>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02</a:t>
            </a:r>
            <a:endParaRPr lang="en-US" sz="1400" dirty="0">
              <a:latin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DE3E0940-389B-DF17-72D2-53CB7D049B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2390" y="1520650"/>
            <a:ext cx="1391521" cy="1391521"/>
          </a:xfrm>
          <a:prstGeom prst="rect">
            <a:avLst/>
          </a:prstGeom>
        </p:spPr>
      </p:pic>
      <p:sp>
        <p:nvSpPr>
          <p:cNvPr id="35" name="Textfeld 13">
            <a:extLst>
              <a:ext uri="{FF2B5EF4-FFF2-40B4-BE49-F238E27FC236}">
                <a16:creationId xmlns:a16="http://schemas.microsoft.com/office/drawing/2014/main" id="{66A9B6A9-E740-A479-FFB8-8293707896BF}"/>
              </a:ext>
            </a:extLst>
          </p:cNvPr>
          <p:cNvSpPr txBox="1"/>
          <p:nvPr/>
        </p:nvSpPr>
        <p:spPr>
          <a:xfrm>
            <a:off x="2974328" y="3121223"/>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Depth Map</a:t>
            </a:r>
          </a:p>
        </p:txBody>
      </p:sp>
      <p:sp>
        <p:nvSpPr>
          <p:cNvPr id="36" name="Arrow: Right 35">
            <a:extLst>
              <a:ext uri="{FF2B5EF4-FFF2-40B4-BE49-F238E27FC236}">
                <a16:creationId xmlns:a16="http://schemas.microsoft.com/office/drawing/2014/main" id="{C3F1C226-3ABA-6EB6-370E-31A81A425922}"/>
              </a:ext>
            </a:extLst>
          </p:cNvPr>
          <p:cNvSpPr/>
          <p:nvPr/>
        </p:nvSpPr>
        <p:spPr>
          <a:xfrm>
            <a:off x="7906448" y="2163135"/>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6FA35F3-1D52-0EA3-02EF-C574E12DFB7D}"/>
              </a:ext>
            </a:extLst>
          </p:cNvPr>
          <p:cNvSpPr txBox="1"/>
          <p:nvPr/>
        </p:nvSpPr>
        <p:spPr>
          <a:xfrm>
            <a:off x="5779899" y="3701893"/>
            <a:ext cx="2350323" cy="400110"/>
          </a:xfrm>
          <a:prstGeom prst="rect">
            <a:avLst/>
          </a:prstGeom>
          <a:noFill/>
        </p:spPr>
        <p:txBody>
          <a:bodyPr wrap="none" rtlCol="0">
            <a:spAutoFit/>
          </a:bodyPr>
          <a:lstStyle/>
          <a:p>
            <a:r>
              <a:rPr lang="en-US" sz="2000" b="1" dirty="0">
                <a:latin typeface="Candara" panose="020E0502030303020204" pitchFamily="34" charset="0"/>
              </a:rPr>
              <a:t>Photometric Stereo</a:t>
            </a:r>
          </a:p>
        </p:txBody>
      </p:sp>
      <p:sp>
        <p:nvSpPr>
          <p:cNvPr id="38" name="TextBox 37">
            <a:extLst>
              <a:ext uri="{FF2B5EF4-FFF2-40B4-BE49-F238E27FC236}">
                <a16:creationId xmlns:a16="http://schemas.microsoft.com/office/drawing/2014/main" id="{88CC4E92-D460-06C5-50FC-E294B408129D}"/>
              </a:ext>
            </a:extLst>
          </p:cNvPr>
          <p:cNvSpPr txBox="1"/>
          <p:nvPr/>
        </p:nvSpPr>
        <p:spPr>
          <a:xfrm>
            <a:off x="5474123" y="971174"/>
            <a:ext cx="3114955" cy="400110"/>
          </a:xfrm>
          <a:prstGeom prst="rect">
            <a:avLst/>
          </a:prstGeom>
          <a:noFill/>
        </p:spPr>
        <p:txBody>
          <a:bodyPr wrap="none" rtlCol="0">
            <a:spAutoFit/>
          </a:bodyPr>
          <a:lstStyle/>
          <a:p>
            <a:r>
              <a:rPr lang="en-US" sz="2000" b="1" dirty="0">
                <a:latin typeface="Candara" panose="020E0502030303020204" pitchFamily="34" charset="0"/>
              </a:rPr>
              <a:t>Geometry based Approach</a:t>
            </a:r>
          </a:p>
        </p:txBody>
      </p:sp>
      <p:sp>
        <p:nvSpPr>
          <p:cNvPr id="41" name="TextBox 40">
            <a:extLst>
              <a:ext uri="{FF2B5EF4-FFF2-40B4-BE49-F238E27FC236}">
                <a16:creationId xmlns:a16="http://schemas.microsoft.com/office/drawing/2014/main" id="{B8231253-B3AB-47D8-08FF-4642110F35DF}"/>
              </a:ext>
            </a:extLst>
          </p:cNvPr>
          <p:cNvSpPr txBox="1"/>
          <p:nvPr/>
        </p:nvSpPr>
        <p:spPr>
          <a:xfrm>
            <a:off x="203140" y="296600"/>
            <a:ext cx="4311710" cy="584775"/>
          </a:xfrm>
          <a:prstGeom prst="rect">
            <a:avLst/>
          </a:prstGeom>
          <a:noFill/>
        </p:spPr>
        <p:txBody>
          <a:bodyPr wrap="square" rtlCol="0">
            <a:spAutoFit/>
          </a:bodyPr>
          <a:lstStyle/>
          <a:p>
            <a:r>
              <a:rPr lang="en-US" sz="3200" b="1" dirty="0">
                <a:latin typeface="Candara" panose="020E0502030303020204" pitchFamily="34" charset="0"/>
              </a:rPr>
              <a:t>Traditional </a:t>
            </a:r>
            <a:r>
              <a:rPr lang="en-US" sz="3200" b="1" dirty="0" err="1">
                <a:latin typeface="Candara" panose="020E0502030303020204" pitchFamily="34" charset="0"/>
              </a:rPr>
              <a:t>Approches</a:t>
            </a:r>
            <a:endParaRPr lang="en-US" sz="3200" dirty="0">
              <a:latin typeface="Candara" panose="020E0502030303020204" pitchFamily="34" charset="0"/>
            </a:endParaRPr>
          </a:p>
        </p:txBody>
      </p:sp>
      <p:cxnSp>
        <p:nvCxnSpPr>
          <p:cNvPr id="42" name="Straight Connector 41">
            <a:extLst>
              <a:ext uri="{FF2B5EF4-FFF2-40B4-BE49-F238E27FC236}">
                <a16:creationId xmlns:a16="http://schemas.microsoft.com/office/drawing/2014/main" id="{0D157882-4526-C400-B968-EF3D1F5C4FAF}"/>
              </a:ext>
            </a:extLst>
          </p:cNvPr>
          <p:cNvCxnSpPr>
            <a:cxnSpLocks/>
          </p:cNvCxnSpPr>
          <p:nvPr/>
        </p:nvCxnSpPr>
        <p:spPr>
          <a:xfrm flipV="1">
            <a:off x="2319582" y="3573731"/>
            <a:ext cx="9758118" cy="20836"/>
          </a:xfrm>
          <a:prstGeom prst="line">
            <a:avLst/>
          </a:prstGeom>
          <a:ln w="15875">
            <a:solidFill>
              <a:schemeClr val="accent1">
                <a:alpha val="46000"/>
              </a:schemeClr>
            </a:solidFill>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5096610C-E435-4591-F8D9-6F2CDF902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1092" y="4571536"/>
            <a:ext cx="1424132" cy="1424132"/>
          </a:xfrm>
          <a:prstGeom prst="rect">
            <a:avLst/>
          </a:prstGeom>
        </p:spPr>
      </p:pic>
      <p:pic>
        <p:nvPicPr>
          <p:cNvPr id="47" name="Picture 46">
            <a:extLst>
              <a:ext uri="{FF2B5EF4-FFF2-40B4-BE49-F238E27FC236}">
                <a16:creationId xmlns:a16="http://schemas.microsoft.com/office/drawing/2014/main" id="{9FC25C32-52F7-641E-352A-CA7D36583B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4850" y="4561860"/>
            <a:ext cx="1424132" cy="1424132"/>
          </a:xfrm>
          <a:prstGeom prst="rect">
            <a:avLst/>
          </a:prstGeom>
        </p:spPr>
      </p:pic>
      <p:pic>
        <p:nvPicPr>
          <p:cNvPr id="48" name="Picture 47">
            <a:extLst>
              <a:ext uri="{FF2B5EF4-FFF2-40B4-BE49-F238E27FC236}">
                <a16:creationId xmlns:a16="http://schemas.microsoft.com/office/drawing/2014/main" id="{3CC534DB-C5CE-F7E9-C002-2F35322D01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3540" y="4533483"/>
            <a:ext cx="1424132" cy="1424132"/>
          </a:xfrm>
          <a:prstGeom prst="rect">
            <a:avLst/>
          </a:prstGeom>
        </p:spPr>
      </p:pic>
      <p:pic>
        <p:nvPicPr>
          <p:cNvPr id="50" name="Picture 49">
            <a:extLst>
              <a:ext uri="{FF2B5EF4-FFF2-40B4-BE49-F238E27FC236}">
                <a16:creationId xmlns:a16="http://schemas.microsoft.com/office/drawing/2014/main" id="{16252983-A68E-011D-1AE1-62C2C6716C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638327">
            <a:off x="2468965" y="4136735"/>
            <a:ext cx="457200" cy="457200"/>
          </a:xfrm>
          <a:prstGeom prst="rect">
            <a:avLst/>
          </a:prstGeom>
          <a:noFill/>
          <a:ln>
            <a:noFill/>
          </a:ln>
        </p:spPr>
      </p:pic>
      <p:pic>
        <p:nvPicPr>
          <p:cNvPr id="51" name="Picture 50">
            <a:extLst>
              <a:ext uri="{FF2B5EF4-FFF2-40B4-BE49-F238E27FC236}">
                <a16:creationId xmlns:a16="http://schemas.microsoft.com/office/drawing/2014/main" id="{03676F5B-C564-D937-4B6E-5EF64A11FF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176413">
            <a:off x="5935668" y="5366694"/>
            <a:ext cx="457200" cy="457200"/>
          </a:xfrm>
          <a:prstGeom prst="rect">
            <a:avLst/>
          </a:prstGeom>
          <a:noFill/>
          <a:ln>
            <a:noFill/>
          </a:ln>
        </p:spPr>
      </p:pic>
      <p:pic>
        <p:nvPicPr>
          <p:cNvPr id="52" name="Picture 51">
            <a:extLst>
              <a:ext uri="{FF2B5EF4-FFF2-40B4-BE49-F238E27FC236}">
                <a16:creationId xmlns:a16="http://schemas.microsoft.com/office/drawing/2014/main" id="{959FBD2D-0A45-3D16-A929-5A649E1194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324267">
            <a:off x="8132527" y="4492737"/>
            <a:ext cx="457200" cy="457200"/>
          </a:xfrm>
          <a:prstGeom prst="rect">
            <a:avLst/>
          </a:prstGeom>
          <a:noFill/>
          <a:ln>
            <a:noFill/>
          </a:ln>
        </p:spPr>
      </p:pic>
      <p:sp>
        <p:nvSpPr>
          <p:cNvPr id="53" name="Rectangle 52">
            <a:extLst>
              <a:ext uri="{FF2B5EF4-FFF2-40B4-BE49-F238E27FC236}">
                <a16:creationId xmlns:a16="http://schemas.microsoft.com/office/drawing/2014/main" id="{F55B938D-6261-BCBE-B569-BE08459F2B59}"/>
              </a:ext>
            </a:extLst>
          </p:cNvPr>
          <p:cNvSpPr/>
          <p:nvPr/>
        </p:nvSpPr>
        <p:spPr>
          <a:xfrm>
            <a:off x="2354036" y="3621081"/>
            <a:ext cx="637686" cy="428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a:t>
            </a:r>
            <a:endParaRPr lang="en-US" dirty="0"/>
          </a:p>
        </p:txBody>
      </p:sp>
      <p:sp>
        <p:nvSpPr>
          <p:cNvPr id="54" name="Rectangle 53">
            <a:extLst>
              <a:ext uri="{FF2B5EF4-FFF2-40B4-BE49-F238E27FC236}">
                <a16:creationId xmlns:a16="http://schemas.microsoft.com/office/drawing/2014/main" id="{8BC735C5-311A-B6AC-2A41-C23F82E45359}"/>
              </a:ext>
            </a:extLst>
          </p:cNvPr>
          <p:cNvSpPr/>
          <p:nvPr/>
        </p:nvSpPr>
        <p:spPr>
          <a:xfrm>
            <a:off x="2357402" y="918414"/>
            <a:ext cx="637686" cy="428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a:t>
            </a:r>
            <a:endParaRPr lang="en-US" dirty="0"/>
          </a:p>
        </p:txBody>
      </p:sp>
    </p:spTree>
    <p:extLst>
      <p:ext uri="{BB962C8B-B14F-4D97-AF65-F5344CB8AC3E}">
        <p14:creationId xmlns:p14="http://schemas.microsoft.com/office/powerpoint/2010/main" val="3569107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52400" y="8184333"/>
            <a:ext cx="2743200" cy="365125"/>
          </a:xfrm>
        </p:spPr>
        <p:txBody>
          <a:bodyPr/>
          <a:lstStyle/>
          <a:p>
            <a:pPr rtl="0"/>
            <a:fld id="{83627DD0-092D-4AD9-AAE0-0513E170352E}" type="datetime1">
              <a:rPr lang="de-DE" smtClean="0"/>
              <a:t>20.08.2022</a:t>
            </a:fld>
            <a:endParaRPr lang="en-US" dirty="0"/>
          </a:p>
        </p:txBody>
      </p:sp>
      <p:sp>
        <p:nvSpPr>
          <p:cNvPr id="11" name="Textfeld 13">
            <a:extLst>
              <a:ext uri="{FF2B5EF4-FFF2-40B4-BE49-F238E27FC236}">
                <a16:creationId xmlns:a16="http://schemas.microsoft.com/office/drawing/2014/main" id="{970288CB-26E3-E361-8495-ED76CB3433BB}"/>
              </a:ext>
            </a:extLst>
          </p:cNvPr>
          <p:cNvSpPr txBox="1"/>
          <p:nvPr/>
        </p:nvSpPr>
        <p:spPr>
          <a:xfrm>
            <a:off x="167653" y="6596454"/>
            <a:ext cx="146986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Grayscale image </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29" name="Titel 1">
            <a:extLst>
              <a:ext uri="{FF2B5EF4-FFF2-40B4-BE49-F238E27FC236}">
                <a16:creationId xmlns:a16="http://schemas.microsoft.com/office/drawing/2014/main" id="{EEB9712B-6AA3-8428-E6BE-BC91CF1E53E7}"/>
              </a:ext>
            </a:extLst>
          </p:cNvPr>
          <p:cNvSpPr>
            <a:spLocks noGrp="1"/>
          </p:cNvSpPr>
          <p:nvPr>
            <p:ph type="title"/>
          </p:nvPr>
        </p:nvSpPr>
        <p:spPr>
          <a:xfrm>
            <a:off x="195088" y="555177"/>
            <a:ext cx="12107544" cy="545653"/>
          </a:xfrm>
        </p:spPr>
        <p:txBody>
          <a:bodyPr>
            <a:normAutofit/>
          </a:bodyPr>
          <a:lstStyle/>
          <a:p>
            <a:r>
              <a:rPr lang="de-DE" sz="3200" dirty="0"/>
              <a:t>P</a:t>
            </a:r>
            <a:r>
              <a:rPr lang="en-US" sz="3200" dirty="0" err="1"/>
              <a:t>oint</a:t>
            </a:r>
            <a:r>
              <a:rPr lang="en-US" sz="3200" dirty="0"/>
              <a:t> Cloud</a:t>
            </a:r>
          </a:p>
        </p:txBody>
      </p:sp>
      <p:pic>
        <p:nvPicPr>
          <p:cNvPr id="35" name="Picture 34">
            <a:extLst>
              <a:ext uri="{FF2B5EF4-FFF2-40B4-BE49-F238E27FC236}">
                <a16:creationId xmlns:a16="http://schemas.microsoft.com/office/drawing/2014/main" id="{E771BA6E-570A-A404-3D5C-E5C144046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155" y="992196"/>
            <a:ext cx="3059705" cy="3059705"/>
          </a:xfrm>
          <a:prstGeom prst="rect">
            <a:avLst/>
          </a:prstGeom>
        </p:spPr>
      </p:pic>
      <p:pic>
        <p:nvPicPr>
          <p:cNvPr id="39" name="Picture 38">
            <a:extLst>
              <a:ext uri="{FF2B5EF4-FFF2-40B4-BE49-F238E27FC236}">
                <a16:creationId xmlns:a16="http://schemas.microsoft.com/office/drawing/2014/main" id="{E19F9C0C-2838-41D2-9C76-C4A432CE3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175" y="1100830"/>
            <a:ext cx="4804117" cy="2842436"/>
          </a:xfrm>
          <a:prstGeom prst="rect">
            <a:avLst/>
          </a:prstGeom>
        </p:spPr>
      </p:pic>
    </p:spTree>
    <p:extLst>
      <p:ext uri="{BB962C8B-B14F-4D97-AF65-F5344CB8AC3E}">
        <p14:creationId xmlns:p14="http://schemas.microsoft.com/office/powerpoint/2010/main" val="245119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53AC-A026-E81A-A5AD-82364F9BFFB6}"/>
              </a:ext>
            </a:extLst>
          </p:cNvPr>
          <p:cNvSpPr>
            <a:spLocks noGrp="1"/>
          </p:cNvSpPr>
          <p:nvPr>
            <p:ph type="title"/>
          </p:nvPr>
        </p:nvSpPr>
        <p:spPr>
          <a:xfrm>
            <a:off x="347707" y="854888"/>
            <a:ext cx="11029616" cy="619655"/>
          </a:xfrm>
        </p:spPr>
        <p:txBody>
          <a:bodyPr>
            <a:normAutofit fontScale="90000"/>
          </a:bodyPr>
          <a:lstStyle/>
          <a:p>
            <a:r>
              <a:rPr lang="en-US" dirty="0"/>
              <a:t>Gated Normal Neural Network (GNNN)</a:t>
            </a:r>
          </a:p>
        </p:txBody>
      </p:sp>
      <p:sp>
        <p:nvSpPr>
          <p:cNvPr id="4" name="Date Placeholder 3">
            <a:extLst>
              <a:ext uri="{FF2B5EF4-FFF2-40B4-BE49-F238E27FC236}">
                <a16:creationId xmlns:a16="http://schemas.microsoft.com/office/drawing/2014/main" id="{0CD42B16-B94B-F1A3-BEA4-C463BA9860D4}"/>
              </a:ext>
            </a:extLst>
          </p:cNvPr>
          <p:cNvSpPr>
            <a:spLocks noGrp="1"/>
          </p:cNvSpPr>
          <p:nvPr>
            <p:ph type="dt" sz="half" idx="10"/>
          </p:nvPr>
        </p:nvSpPr>
        <p:spPr>
          <a:xfrm>
            <a:off x="8375385" y="5254363"/>
            <a:ext cx="2844799" cy="365125"/>
          </a:xfrm>
        </p:spPr>
        <p:txBody>
          <a:bodyPr/>
          <a:lstStyle/>
          <a:p>
            <a:pPr rtl="0"/>
            <a:fld id="{83627DD0-092D-4AD9-AAE0-0513E170352E}" type="datetime1">
              <a:rPr lang="de-DE" smtClean="0"/>
              <a:t>20.08.2022</a:t>
            </a:fld>
            <a:endParaRPr lang="en-US" dirty="0"/>
          </a:p>
        </p:txBody>
      </p:sp>
      <p:grpSp>
        <p:nvGrpSpPr>
          <p:cNvPr id="6" name="Group 5">
            <a:extLst>
              <a:ext uri="{FF2B5EF4-FFF2-40B4-BE49-F238E27FC236}">
                <a16:creationId xmlns:a16="http://schemas.microsoft.com/office/drawing/2014/main" id="{E1BEF773-A0EA-C8C2-14D8-78D1A55D764C}"/>
              </a:ext>
            </a:extLst>
          </p:cNvPr>
          <p:cNvGrpSpPr/>
          <p:nvPr/>
        </p:nvGrpSpPr>
        <p:grpSpPr>
          <a:xfrm>
            <a:off x="655241" y="1969962"/>
            <a:ext cx="3701252" cy="193490"/>
            <a:chOff x="1123246" y="2563729"/>
            <a:chExt cx="3701252" cy="193490"/>
          </a:xfrm>
        </p:grpSpPr>
        <p:sp>
          <p:nvSpPr>
            <p:cNvPr id="19" name="Trapezoid 18">
              <a:extLst>
                <a:ext uri="{FF2B5EF4-FFF2-40B4-BE49-F238E27FC236}">
                  <a16:creationId xmlns:a16="http://schemas.microsoft.com/office/drawing/2014/main" id="{A20F50CC-7E2B-89FC-76B6-A1BB4FB08D37}"/>
                </a:ext>
              </a:extLst>
            </p:cNvPr>
            <p:cNvSpPr/>
            <p:nvPr/>
          </p:nvSpPr>
          <p:spPr>
            <a:xfrm rot="5400000">
              <a:off x="2632008" y="1054967"/>
              <a:ext cx="184994" cy="320251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C4089EC-22D5-DC63-AB83-213175CC24C2}"/>
                </a:ext>
              </a:extLst>
            </p:cNvPr>
            <p:cNvSpPr/>
            <p:nvPr/>
          </p:nvSpPr>
          <p:spPr>
            <a:xfrm rot="5400000">
              <a:off x="4441829" y="2374550"/>
              <a:ext cx="193037" cy="5723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feld 13">
            <a:extLst>
              <a:ext uri="{FF2B5EF4-FFF2-40B4-BE49-F238E27FC236}">
                <a16:creationId xmlns:a16="http://schemas.microsoft.com/office/drawing/2014/main" id="{E478347B-1810-D412-2584-4E4A653396A8}"/>
              </a:ext>
            </a:extLst>
          </p:cNvPr>
          <p:cNvSpPr txBox="1"/>
          <p:nvPr/>
        </p:nvSpPr>
        <p:spPr>
          <a:xfrm>
            <a:off x="446632" y="5311711"/>
            <a:ext cx="1440951" cy="307777"/>
          </a:xfrm>
          <a:prstGeom prst="rect">
            <a:avLst/>
          </a:prstGeom>
          <a:noFill/>
        </p:spPr>
        <p:txBody>
          <a:bodyPr wrap="square" rtlCol="0">
            <a:spAutoFit/>
          </a:bodyPr>
          <a:lstStyle/>
          <a:p>
            <a:r>
              <a:rPr lang="de-DE" sz="1400" b="1" dirty="0">
                <a:latin typeface="Calibri" panose="020F0502020204030204" pitchFamily="34" charset="0"/>
                <a:cs typeface="Calibri" panose="020F0502020204030204" pitchFamily="34" charset="0"/>
              </a:rPr>
              <a:t>Down-sampling</a:t>
            </a:r>
            <a:endParaRPr lang="en-US" sz="1400" b="1" dirty="0">
              <a:latin typeface="Calibri" panose="020F0502020204030204" pitchFamily="34" charset="0"/>
              <a:cs typeface="Calibri" panose="020F0502020204030204" pitchFamily="34" charset="0"/>
            </a:endParaRPr>
          </a:p>
        </p:txBody>
      </p:sp>
      <p:sp>
        <p:nvSpPr>
          <p:cNvPr id="22" name="Textfeld 13">
            <a:extLst>
              <a:ext uri="{FF2B5EF4-FFF2-40B4-BE49-F238E27FC236}">
                <a16:creationId xmlns:a16="http://schemas.microsoft.com/office/drawing/2014/main" id="{4E2CEC2C-353A-5CC0-A4A3-42187C8561D2}"/>
              </a:ext>
            </a:extLst>
          </p:cNvPr>
          <p:cNvSpPr txBox="1"/>
          <p:nvPr/>
        </p:nvSpPr>
        <p:spPr>
          <a:xfrm>
            <a:off x="2736292" y="5304290"/>
            <a:ext cx="1172506" cy="307777"/>
          </a:xfrm>
          <a:prstGeom prst="rect">
            <a:avLst/>
          </a:prstGeom>
          <a:noFill/>
        </p:spPr>
        <p:txBody>
          <a:bodyPr wrap="square" rtlCol="0">
            <a:spAutoFit/>
          </a:bodyPr>
          <a:lstStyle/>
          <a:p>
            <a:r>
              <a:rPr lang="de-DE" sz="1400" b="1" dirty="0">
                <a:latin typeface="Calibri" panose="020F0502020204030204" pitchFamily="34" charset="0"/>
                <a:cs typeface="Calibri" panose="020F0502020204030204" pitchFamily="34" charset="0"/>
              </a:rPr>
              <a:t>Up-sampling</a:t>
            </a:r>
            <a:endParaRPr lang="en-US" sz="1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Textfeld 13">
                <a:extLst>
                  <a:ext uri="{FF2B5EF4-FFF2-40B4-BE49-F238E27FC236}">
                    <a16:creationId xmlns:a16="http://schemas.microsoft.com/office/drawing/2014/main" id="{743DBACA-DDD5-0CED-95EF-A84D218E122A}"/>
                  </a:ext>
                </a:extLst>
              </p:cNvPr>
              <p:cNvSpPr txBox="1"/>
              <p:nvPr/>
            </p:nvSpPr>
            <p:spPr>
              <a:xfrm>
                <a:off x="4220272" y="2409164"/>
                <a:ext cx="4365055" cy="145238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Gated Convolution</a:t>
                </a:r>
              </a:p>
              <a:p>
                <a:pPr marL="742950" lvl="1" indent="-285750">
                  <a:buFontTx/>
                  <a:buChar char="-"/>
                </a:pPr>
                <a:r>
                  <a:rPr lang="en-US" sz="1400" dirty="0">
                    <a:latin typeface="Calibri" panose="020F0502020204030204" pitchFamily="34" charset="0"/>
                    <a:cs typeface="Calibri" panose="020F0502020204030204" pitchFamily="34" charset="0"/>
                  </a:rPr>
                  <a:t>Learn to find a mask from data</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𝐺𝑎𝑡𝑖𝑛</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𝑔</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m:rPr>
                        <m:sty m:val="p"/>
                      </m:rPr>
                      <a:rPr lang="de-DE" sz="1400" b="0" i="0" smtClean="0">
                        <a:latin typeface="Cambria Math" panose="02040503050406030204" pitchFamily="18" charset="0"/>
                        <a:cs typeface="Calibri" panose="020F0502020204030204" pitchFamily="34" charset="0"/>
                      </a:rPr>
                      <m:t>ΣΣ</m:t>
                    </m:r>
                    <m:r>
                      <a:rPr lang="de-DE" sz="1400" b="0" i="0" smtClean="0">
                        <a:latin typeface="Cambria Math" panose="02040503050406030204" pitchFamily="18" charset="0"/>
                        <a:cs typeface="Calibri" panose="020F0502020204030204" pitchFamily="34" charset="0"/>
                      </a:rPr>
                      <m:t> </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𝑊</m:t>
                        </m:r>
                      </m:e>
                      <m:sub>
                        <m:r>
                          <a:rPr lang="de-DE" sz="1400" b="0" i="1" smtClean="0">
                            <a:latin typeface="Cambria Math" panose="02040503050406030204" pitchFamily="18" charset="0"/>
                            <a:cs typeface="Calibri" panose="020F0502020204030204" pitchFamily="34" charset="0"/>
                          </a:rPr>
                          <m:t>𝑔</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𝐼</m:t>
                    </m:r>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𝐹𝑒𝑎𝑡𝑢𝑟</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𝑒</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m:rPr>
                        <m:sty m:val="p"/>
                      </m:rPr>
                      <a:rPr lang="de-DE" sz="1400" b="0" i="0" smtClean="0">
                        <a:latin typeface="Cambria Math" panose="02040503050406030204" pitchFamily="18" charset="0"/>
                        <a:cs typeface="Calibri" panose="020F0502020204030204" pitchFamily="34" charset="0"/>
                      </a:rPr>
                      <m:t>ΣΣ</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𝑊</m:t>
                        </m:r>
                      </m:e>
                      <m:sub>
                        <m:r>
                          <a:rPr lang="de-DE" sz="1400" b="0" i="1" smtClean="0">
                            <a:latin typeface="Cambria Math" panose="02040503050406030204" pitchFamily="18" charset="0"/>
                            <a:cs typeface="Calibri" panose="020F0502020204030204" pitchFamily="34" charset="0"/>
                          </a:rPr>
                          <m:t>𝑔</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𝐼</m:t>
                    </m:r>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𝑂</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𝜙</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𝐹𝑒𝑎𝑡𝑢𝑟</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𝑒</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e>
                    </m:d>
                    <m:r>
                      <a:rPr lang="de-DE" sz="1400" b="0" i="1"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𝜎</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𝐺𝑎𝑡𝑖𝑛</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𝑔</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e>
                    </m:d>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𝜙</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𝑙𝑒𝑎𝑘𝑦𝑅𝑒𝐿𝑈</m:t>
                    </m:r>
                  </m:oMath>
                </a14:m>
                <a:r>
                  <a:rPr lang="de-DE" sz="1400" dirty="0">
                    <a:latin typeface="Calibri" panose="020F0502020204030204" pitchFamily="34" charset="0"/>
                    <a:cs typeface="Calibri" panose="020F0502020204030204" pitchFamily="34" charset="0"/>
                  </a:rPr>
                  <a:t>, </a:t>
                </a:r>
                <a14:m>
                  <m:oMath xmlns:m="http://schemas.openxmlformats.org/officeDocument/2006/math">
                    <m:r>
                      <a:rPr lang="de-DE" sz="1400" b="0" i="0"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𝜎</m:t>
                    </m:r>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𝑆𝑖𝑔𝑚𝑜𝑖𝑑</m:t>
                    </m:r>
                  </m:oMath>
                </a14:m>
                <a:endParaRPr lang="en-US" sz="1400" dirty="0">
                  <a:latin typeface="Calibri" panose="020F0502020204030204" pitchFamily="34" charset="0"/>
                  <a:cs typeface="Calibri" panose="020F0502020204030204" pitchFamily="34" charset="0"/>
                </a:endParaRPr>
              </a:p>
            </p:txBody>
          </p:sp>
        </mc:Choice>
        <mc:Fallback xmlns="">
          <p:sp>
            <p:nvSpPr>
              <p:cNvPr id="23" name="Textfeld 13">
                <a:extLst>
                  <a:ext uri="{FF2B5EF4-FFF2-40B4-BE49-F238E27FC236}">
                    <a16:creationId xmlns:a16="http://schemas.microsoft.com/office/drawing/2014/main" id="{743DBACA-DDD5-0CED-95EF-A84D218E122A}"/>
                  </a:ext>
                </a:extLst>
              </p:cNvPr>
              <p:cNvSpPr txBox="1">
                <a:spLocks noRot="1" noChangeAspect="1" noMove="1" noResize="1" noEditPoints="1" noAdjustHandles="1" noChangeArrowheads="1" noChangeShapeType="1" noTextEdit="1"/>
              </p:cNvSpPr>
              <p:nvPr/>
            </p:nvSpPr>
            <p:spPr>
              <a:xfrm>
                <a:off x="4220272" y="2409164"/>
                <a:ext cx="4365055" cy="1452385"/>
              </a:xfrm>
              <a:prstGeom prst="rect">
                <a:avLst/>
              </a:prstGeom>
              <a:blipFill>
                <a:blip r:embed="rId3"/>
                <a:stretch>
                  <a:fillRect l="-419" t="-1261" b="-3782"/>
                </a:stretch>
              </a:blipFill>
            </p:spPr>
            <p:txBody>
              <a:bodyPr/>
              <a:lstStyle/>
              <a:p>
                <a:r>
                  <a:rPr lang="en-US">
                    <a:noFill/>
                  </a:rPr>
                  <a:t> </a:t>
                </a:r>
              </a:p>
            </p:txBody>
          </p:sp>
        </mc:Fallback>
      </mc:AlternateContent>
      <p:pic>
        <p:nvPicPr>
          <p:cNvPr id="24" name="Picture 2">
            <a:extLst>
              <a:ext uri="{FF2B5EF4-FFF2-40B4-BE49-F238E27FC236}">
                <a16:creationId xmlns:a16="http://schemas.microsoft.com/office/drawing/2014/main" id="{546C481D-C6D0-984B-B21B-676F405C1E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10113"/>
            <a:ext cx="2906881" cy="727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feld 13">
                <a:extLst>
                  <a:ext uri="{FF2B5EF4-FFF2-40B4-BE49-F238E27FC236}">
                    <a16:creationId xmlns:a16="http://schemas.microsoft.com/office/drawing/2014/main" id="{97EE8C33-4720-1839-13D3-974B368827F3}"/>
                  </a:ext>
                </a:extLst>
              </p:cNvPr>
              <p:cNvSpPr txBox="1"/>
              <p:nvPr/>
            </p:nvSpPr>
            <p:spPr>
              <a:xfrm>
                <a:off x="4164876" y="4354783"/>
                <a:ext cx="4118328" cy="126470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Add  Lambertian Reflection constrain to calculate albedo </a:t>
                </a:r>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𝜌</m:t>
                    </m:r>
                    <m:r>
                      <a:rPr lang="de-DE" sz="1400" b="0" i="1" smtClean="0">
                        <a:latin typeface="Cambria Math" panose="02040503050406030204" pitchFamily="18" charset="0"/>
                        <a:cs typeface="Calibri" panose="020F0502020204030204" pitchFamily="34" charset="0"/>
                      </a:rPr>
                      <m:t>=</m:t>
                    </m:r>
                    <m:f>
                      <m:fPr>
                        <m:ctrlPr>
                          <a:rPr lang="de-DE" sz="1400" b="0" i="1" smtClean="0">
                            <a:latin typeface="Cambria Math" panose="02040503050406030204" pitchFamily="18" charset="0"/>
                            <a:cs typeface="Calibri" panose="020F0502020204030204" pitchFamily="34" charset="0"/>
                          </a:rPr>
                        </m:ctrlPr>
                      </m:fPr>
                      <m:num>
                        <m:r>
                          <a:rPr lang="de-DE" sz="1400" b="0" i="1" smtClean="0">
                            <a:latin typeface="Cambria Math" panose="02040503050406030204" pitchFamily="18" charset="0"/>
                            <a:cs typeface="Calibri" panose="020F0502020204030204" pitchFamily="34" charset="0"/>
                          </a:rPr>
                          <m:t>𝐼</m:t>
                        </m:r>
                      </m:num>
                      <m:den>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den>
                    </m:f>
                  </m:oMath>
                </a14:m>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𝐼</m:t>
                    </m:r>
                    <m:r>
                      <a:rPr lang="de-DE" sz="1400" b="0" i="1"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are known beforehand, predict </a:t>
                </a:r>
                <a14:m>
                  <m:oMath xmlns:m="http://schemas.openxmlformats.org/officeDocument/2006/math">
                    <m:r>
                      <a:rPr lang="de-DE" sz="1400" b="0" i="1" smtClean="0">
                        <a:latin typeface="Cambria Math" panose="02040503050406030204" pitchFamily="18" charset="0"/>
                        <a:cs typeface="Calibri" panose="020F0502020204030204" pitchFamily="34" charset="0"/>
                      </a:rPr>
                      <m:t>𝑁</m:t>
                    </m:r>
                  </m:oMath>
                </a14:m>
                <a:r>
                  <a:rPr lang="en-US" sz="1400" dirty="0">
                    <a:latin typeface="Calibri" panose="020F0502020204030204" pitchFamily="34" charset="0"/>
                    <a:cs typeface="Calibri" panose="020F0502020204030204" pitchFamily="34" charset="0"/>
                  </a:rPr>
                  <a:t> and </a:t>
                </a:r>
                <a14:m>
                  <m:oMath xmlns:m="http://schemas.openxmlformats.org/officeDocument/2006/math">
                    <m:r>
                      <a:rPr lang="de-DE" sz="1400" b="0" i="1" smtClean="0">
                        <a:latin typeface="Cambria Math" panose="02040503050406030204" pitchFamily="18" charset="0"/>
                        <a:cs typeface="Calibri" panose="020F0502020204030204" pitchFamily="34" charset="0"/>
                      </a:rPr>
                      <m:t>𝐿</m:t>
                    </m:r>
                  </m:oMath>
                </a14:m>
                <a:r>
                  <a:rPr lang="en-US" sz="1400"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𝑚𝑖𝑛𝑖𝑚𝑖𝑧𝑒</m:t>
                    </m:r>
                    <m:r>
                      <a:rPr lang="de-DE" sz="1400" b="0" i="1" smtClean="0">
                        <a:latin typeface="Cambria Math" panose="02040503050406030204" pitchFamily="18" charset="0"/>
                        <a:cs typeface="Calibri" panose="020F0502020204030204" pitchFamily="34" charset="0"/>
                      </a:rPr>
                      <m:t> </m:t>
                    </m:r>
                    <m:r>
                      <m:rPr>
                        <m:lit/>
                      </m:rP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 (</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𝑁</m:t>
                        </m:r>
                      </m:e>
                    </m:acc>
                    <m:r>
                      <a:rPr lang="de-DE" sz="1400" b="0" i="1" smtClean="0">
                        <a:latin typeface="Cambria Math" panose="02040503050406030204" pitchFamily="18" charset="0"/>
                        <a:cs typeface="Calibri" panose="020F0502020204030204" pitchFamily="34" charset="0"/>
                      </a:rPr>
                      <m:t>∗</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𝐿</m:t>
                        </m:r>
                      </m:e>
                    </m:acc>
                    <m:r>
                      <a:rPr lang="de-DE" sz="1400" b="0" i="1" smtClean="0">
                        <a:latin typeface="Cambria Math" panose="02040503050406030204" pitchFamily="18" charset="0"/>
                        <a:cs typeface="Calibri" panose="020F0502020204030204" pitchFamily="34" charset="0"/>
                      </a:rPr>
                      <m:t>) −</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e>
                    </m:d>
                    <m:r>
                      <a:rPr lang="de-DE" sz="1400" b="0" i="1" smtClean="0">
                        <a:latin typeface="Cambria Math" panose="02040503050406030204" pitchFamily="18" charset="0"/>
                        <a:cs typeface="Calibri" panose="020F0502020204030204" pitchFamily="34" charset="0"/>
                      </a:rPr>
                      <m:t>|</m:t>
                    </m:r>
                    <m:sSub>
                      <m:sSubPr>
                        <m:ctrlPr>
                          <a:rPr lang="de-DE" sz="1400" b="0" i="1" smtClean="0">
                            <a:latin typeface="Cambria Math" panose="02040503050406030204" pitchFamily="18" charset="0"/>
                            <a:cs typeface="Calibri" panose="020F0502020204030204" pitchFamily="34" charset="0"/>
                          </a:rPr>
                        </m:ctrlPr>
                      </m:sSubPr>
                      <m:e>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m:t>
                            </m:r>
                          </m:e>
                        </m:d>
                      </m:e>
                      <m:sub>
                        <m:r>
                          <a:rPr lang="de-DE" sz="1400" b="0" i="1" smtClean="0">
                            <a:latin typeface="Cambria Math" panose="02040503050406030204" pitchFamily="18" charset="0"/>
                            <a:cs typeface="Calibri" panose="020F0502020204030204" pitchFamily="34" charset="0"/>
                          </a:rPr>
                          <m:t>2</m:t>
                        </m:r>
                      </m:sub>
                    </m:sSub>
                  </m:oMath>
                </a14:m>
                <a:endParaRPr lang="en-US" sz="1400" dirty="0">
                  <a:latin typeface="Calibri" panose="020F0502020204030204" pitchFamily="34" charset="0"/>
                  <a:cs typeface="Calibri" panose="020F0502020204030204" pitchFamily="34" charset="0"/>
                </a:endParaRPr>
              </a:p>
            </p:txBody>
          </p:sp>
        </mc:Choice>
        <mc:Fallback xmlns="">
          <p:sp>
            <p:nvSpPr>
              <p:cNvPr id="25" name="Textfeld 13">
                <a:extLst>
                  <a:ext uri="{FF2B5EF4-FFF2-40B4-BE49-F238E27FC236}">
                    <a16:creationId xmlns:a16="http://schemas.microsoft.com/office/drawing/2014/main" id="{97EE8C33-4720-1839-13D3-974B368827F3}"/>
                  </a:ext>
                </a:extLst>
              </p:cNvPr>
              <p:cNvSpPr txBox="1">
                <a:spLocks noRot="1" noChangeAspect="1" noMove="1" noResize="1" noEditPoints="1" noAdjustHandles="1" noChangeArrowheads="1" noChangeShapeType="1" noTextEdit="1"/>
              </p:cNvSpPr>
              <p:nvPr/>
            </p:nvSpPr>
            <p:spPr>
              <a:xfrm>
                <a:off x="4164876" y="4354783"/>
                <a:ext cx="4118328" cy="1264705"/>
              </a:xfrm>
              <a:prstGeom prst="rect">
                <a:avLst/>
              </a:prstGeom>
              <a:blipFill>
                <a:blip r:embed="rId5"/>
                <a:stretch>
                  <a:fillRect l="-444" t="-1442" r="-592" b="-3798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24C2FB8-4F9A-4CD8-E04B-2CDD50AC21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029" y="2592663"/>
            <a:ext cx="3130182" cy="2603988"/>
          </a:xfrm>
          <a:prstGeom prst="rect">
            <a:avLst/>
          </a:prstGeom>
        </p:spPr>
      </p:pic>
      <p:pic>
        <p:nvPicPr>
          <p:cNvPr id="3" name="Picture 2">
            <a:extLst>
              <a:ext uri="{FF2B5EF4-FFF2-40B4-BE49-F238E27FC236}">
                <a16:creationId xmlns:a16="http://schemas.microsoft.com/office/drawing/2014/main" id="{5DBDADA9-E43F-82B1-4764-1273172E58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243" y="976126"/>
            <a:ext cx="3810006" cy="5402371"/>
          </a:xfrm>
          <a:prstGeom prst="rect">
            <a:avLst/>
          </a:prstGeom>
        </p:spPr>
      </p:pic>
    </p:spTree>
    <p:extLst>
      <p:ext uri="{BB962C8B-B14F-4D97-AF65-F5344CB8AC3E}">
        <p14:creationId xmlns:p14="http://schemas.microsoft.com/office/powerpoint/2010/main" val="2217395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20.08.2022</a:t>
            </a:fld>
            <a:endParaRPr lang="en-US" dirty="0"/>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3">
            <a:extLst>
              <a:ext uri="{FF2B5EF4-FFF2-40B4-BE49-F238E27FC236}">
                <a16:creationId xmlns:a16="http://schemas.microsoft.com/office/drawing/2014/main" id="{365F151C-13F5-6187-CD63-257406A1678F}"/>
              </a:ext>
            </a:extLst>
          </p:cNvPr>
          <p:cNvSpPr txBox="1"/>
          <p:nvPr/>
        </p:nvSpPr>
        <p:spPr>
          <a:xfrm>
            <a:off x="9713717" y="4412866"/>
            <a:ext cx="207970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(fully-dense)</a:t>
            </a:r>
          </a:p>
        </p:txBody>
      </p:sp>
      <p:pic>
        <p:nvPicPr>
          <p:cNvPr id="9" name="Picture 8">
            <a:extLst>
              <a:ext uri="{FF2B5EF4-FFF2-40B4-BE49-F238E27FC236}">
                <a16:creationId xmlns:a16="http://schemas.microsoft.com/office/drawing/2014/main" id="{8FA5EDCA-78D5-39A4-17F9-73DD3D2A3D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96875" l="9961" r="91602">
                        <a14:foregroundMark x1="48242" y1="84961" x2="48242" y2="84961"/>
                        <a14:foregroundMark x1="25781" y1="85938" x2="25781" y2="85938"/>
                        <a14:foregroundMark x1="25000" y1="78125" x2="25000" y2="78125"/>
                        <a14:foregroundMark x1="23633" y1="82227" x2="23633" y2="82227"/>
                        <a14:foregroundMark x1="24219" y1="75000" x2="24219" y2="75000"/>
                        <a14:foregroundMark x1="71289" y1="84961" x2="71289" y2="84961"/>
                        <a14:foregroundMark x1="72070" y1="86914" x2="72070" y2="86914"/>
                        <a14:foregroundMark x1="73242" y1="83398" x2="73242" y2="83398"/>
                        <a14:foregroundMark x1="74023" y1="78125" x2="74023" y2="78125"/>
                        <a14:foregroundMark x1="71875" y1="88281" x2="71875" y2="88281"/>
                      </a14:backgroundRemoval>
                    </a14:imgEffect>
                  </a14:imgLayer>
                </a14:imgProps>
              </a:ext>
              <a:ext uri="{28A0092B-C50C-407E-A947-70E740481C1C}">
                <a14:useLocalDpi xmlns:a14="http://schemas.microsoft.com/office/drawing/2010/main" val="0"/>
              </a:ext>
            </a:extLst>
          </a:blip>
          <a:stretch>
            <a:fillRect/>
          </a:stretch>
        </p:blipFill>
        <p:spPr>
          <a:xfrm>
            <a:off x="9503632" y="1748572"/>
            <a:ext cx="2499881" cy="2499881"/>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grpSp>
        <p:nvGrpSpPr>
          <p:cNvPr id="26" name="Group 25">
            <a:extLst>
              <a:ext uri="{FF2B5EF4-FFF2-40B4-BE49-F238E27FC236}">
                <a16:creationId xmlns:a16="http://schemas.microsoft.com/office/drawing/2014/main" id="{04A4E77B-1E8A-93E5-688F-226A484DBE7C}"/>
              </a:ext>
            </a:extLst>
          </p:cNvPr>
          <p:cNvGrpSpPr/>
          <p:nvPr/>
        </p:nvGrpSpPr>
        <p:grpSpPr>
          <a:xfrm>
            <a:off x="139673" y="1748572"/>
            <a:ext cx="2548695" cy="2944706"/>
            <a:chOff x="225751" y="2259642"/>
            <a:chExt cx="2548695" cy="2944706"/>
          </a:xfrm>
        </p:grpSpPr>
        <p:pic>
          <p:nvPicPr>
            <p:cNvPr id="6" name="Picture 5">
              <a:extLst>
                <a:ext uri="{FF2B5EF4-FFF2-40B4-BE49-F238E27FC236}">
                  <a16:creationId xmlns:a16="http://schemas.microsoft.com/office/drawing/2014/main" id="{194AB13A-F774-CC2F-A112-DAA36C6ABC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565" y="2259642"/>
              <a:ext cx="2499881" cy="2499881"/>
            </a:xfrm>
            <a:prstGeom prst="rect">
              <a:avLst/>
            </a:prstGeom>
          </p:spPr>
        </p:pic>
        <p:pic>
          <p:nvPicPr>
            <p:cNvPr id="3" name="Picture 2">
              <a:extLst>
                <a:ext uri="{FF2B5EF4-FFF2-40B4-BE49-F238E27FC236}">
                  <a16:creationId xmlns:a16="http://schemas.microsoft.com/office/drawing/2014/main" id="{E2759F4B-4553-392C-13C7-F64DB829C1AB}"/>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545308">
              <a:off x="723428" y="2415528"/>
              <a:ext cx="457200" cy="457200"/>
            </a:xfrm>
            <a:prstGeom prst="rect">
              <a:avLst/>
            </a:prstGeom>
            <a:noFill/>
            <a:ln>
              <a:noFill/>
            </a:ln>
          </p:spPr>
        </p:pic>
        <p:sp>
          <p:nvSpPr>
            <p:cNvPr id="10" name="Textfeld 13">
              <a:extLst>
                <a:ext uri="{FF2B5EF4-FFF2-40B4-BE49-F238E27FC236}">
                  <a16:creationId xmlns:a16="http://schemas.microsoft.com/office/drawing/2014/main" id="{17482D14-E4D5-7213-2703-A2FEDDE5534D}"/>
                </a:ext>
              </a:extLst>
            </p:cNvPr>
            <p:cNvSpPr txBox="1"/>
            <p:nvPr/>
          </p:nvSpPr>
          <p:spPr>
            <a:xfrm>
              <a:off x="225751" y="4896571"/>
              <a:ext cx="2482655"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Illuminated gray-scale image</a:t>
              </a:r>
            </a:p>
          </p:txBody>
        </p:sp>
      </p:grpSp>
      <p:grpSp>
        <p:nvGrpSpPr>
          <p:cNvPr id="27" name="Group 26">
            <a:extLst>
              <a:ext uri="{FF2B5EF4-FFF2-40B4-BE49-F238E27FC236}">
                <a16:creationId xmlns:a16="http://schemas.microsoft.com/office/drawing/2014/main" id="{9A17C8C4-5479-1EAD-4D5D-83C65CDD2AED}"/>
              </a:ext>
            </a:extLst>
          </p:cNvPr>
          <p:cNvGrpSpPr/>
          <p:nvPr/>
        </p:nvGrpSpPr>
        <p:grpSpPr>
          <a:xfrm>
            <a:off x="5780984" y="1767248"/>
            <a:ext cx="2484000" cy="2484000"/>
            <a:chOff x="3748978" y="655812"/>
            <a:chExt cx="2484000" cy="2484000"/>
          </a:xfrm>
        </p:grpSpPr>
        <p:pic>
          <p:nvPicPr>
            <p:cNvPr id="25" name="Picture 24">
              <a:extLst>
                <a:ext uri="{FF2B5EF4-FFF2-40B4-BE49-F238E27FC236}">
                  <a16:creationId xmlns:a16="http://schemas.microsoft.com/office/drawing/2014/main" id="{E2638A82-6424-B98E-142B-AC31D9D06C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8978" y="655812"/>
              <a:ext cx="2484000" cy="24840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1" name="Textfeld 13">
              <a:extLst>
                <a:ext uri="{FF2B5EF4-FFF2-40B4-BE49-F238E27FC236}">
                  <a16:creationId xmlns:a16="http://schemas.microsoft.com/office/drawing/2014/main" id="{7F73738F-2F54-30C3-5567-B159D3B8E6AA}"/>
                </a:ext>
              </a:extLst>
            </p:cNvPr>
            <p:cNvSpPr txBox="1"/>
            <p:nvPr/>
          </p:nvSpPr>
          <p:spPr>
            <a:xfrm>
              <a:off x="3748979" y="2777204"/>
              <a:ext cx="2482655"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Depth map (semi-dense)</a:t>
              </a:r>
            </a:p>
          </p:txBody>
        </p:sp>
      </p:grpSp>
      <p:pic>
        <p:nvPicPr>
          <p:cNvPr id="17" name="Picture 16">
            <a:extLst>
              <a:ext uri="{FF2B5EF4-FFF2-40B4-BE49-F238E27FC236}">
                <a16:creationId xmlns:a16="http://schemas.microsoft.com/office/drawing/2014/main" id="{1CE94B4B-5F97-4F28-2892-035F4B8A27FC}"/>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2957432" y="1767248"/>
            <a:ext cx="2520000" cy="2520000"/>
          </a:xfrm>
          <a:prstGeom prst="rect">
            <a:avLst/>
          </a:prstGeom>
        </p:spPr>
      </p:pic>
      <p:sp>
        <p:nvSpPr>
          <p:cNvPr id="18" name="Textfeld 13">
            <a:extLst>
              <a:ext uri="{FF2B5EF4-FFF2-40B4-BE49-F238E27FC236}">
                <a16:creationId xmlns:a16="http://schemas.microsoft.com/office/drawing/2014/main" id="{44F35C67-4C89-592D-550D-433E5BFAF0F6}"/>
              </a:ext>
            </a:extLst>
          </p:cNvPr>
          <p:cNvSpPr txBox="1"/>
          <p:nvPr/>
        </p:nvSpPr>
        <p:spPr>
          <a:xfrm>
            <a:off x="2995675" y="4322463"/>
            <a:ext cx="3235958" cy="4503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Light map (semi-dense)</a:t>
            </a:r>
          </a:p>
        </p:txBody>
      </p:sp>
      <p:sp>
        <p:nvSpPr>
          <p:cNvPr id="30" name="Textfeld 13">
            <a:extLst>
              <a:ext uri="{FF2B5EF4-FFF2-40B4-BE49-F238E27FC236}">
                <a16:creationId xmlns:a16="http://schemas.microsoft.com/office/drawing/2014/main" id="{AA1FEA30-47C8-A032-C5A1-EC3B31A6A044}"/>
              </a:ext>
            </a:extLst>
          </p:cNvPr>
          <p:cNvSpPr txBox="1"/>
          <p:nvPr/>
        </p:nvSpPr>
        <p:spPr>
          <a:xfrm>
            <a:off x="6096000" y="4322463"/>
            <a:ext cx="2079709"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de-DE" sz="1400" dirty="0" err="1">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(semi-</a:t>
            </a:r>
            <a:r>
              <a:rPr lang="de-DE" sz="1400" dirty="0" err="1">
                <a:latin typeface="Calibri" panose="020F0502020204030204" pitchFamily="34" charset="0"/>
                <a:cs typeface="Calibri" panose="020F0502020204030204" pitchFamily="34" charset="0"/>
              </a:rPr>
              <a:t>dense</a:t>
            </a:r>
            <a:r>
              <a:rPr lang="de-DE"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sp>
        <p:nvSpPr>
          <p:cNvPr id="31" name="Textfeld 13">
            <a:extLst>
              <a:ext uri="{FF2B5EF4-FFF2-40B4-BE49-F238E27FC236}">
                <a16:creationId xmlns:a16="http://schemas.microsoft.com/office/drawing/2014/main" id="{2B575BDA-3980-DA49-9E21-510C3E6DEAB8}"/>
              </a:ext>
            </a:extLst>
          </p:cNvPr>
          <p:cNvSpPr txBox="1"/>
          <p:nvPr/>
        </p:nvSpPr>
        <p:spPr>
          <a:xfrm>
            <a:off x="3072520" y="5755441"/>
            <a:ext cx="8798768" cy="954107"/>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Illuminate the object by a strong directional light of  the video projector, whose position is known.</a:t>
            </a:r>
          </a:p>
          <a:p>
            <a:pPr marL="285750" indent="-285750">
              <a:buFontTx/>
              <a:buChar char="-"/>
            </a:pPr>
            <a:r>
              <a:rPr lang="en-US" sz="1400" dirty="0">
                <a:latin typeface="Calibri" panose="020F0502020204030204" pitchFamily="34" charset="0"/>
                <a:cs typeface="Calibri" panose="020F0502020204030204" pitchFamily="34" charset="0"/>
              </a:rPr>
              <a:t>There exists the theoretical relations between light position, normal direction, </a:t>
            </a:r>
            <a:r>
              <a:rPr lang="en-US" sz="1400" dirty="0" err="1">
                <a:latin typeface="Calibri" panose="020F0502020204030204" pitchFamily="34" charset="0"/>
                <a:cs typeface="Calibri" panose="020F0502020204030204" pitchFamily="34" charset="0"/>
              </a:rPr>
              <a:t>basecolor</a:t>
            </a:r>
            <a:r>
              <a:rPr lang="en-US" sz="1400" dirty="0">
                <a:latin typeface="Calibri" panose="020F0502020204030204" pitchFamily="34" charset="0"/>
                <a:cs typeface="Calibri" panose="020F0502020204030204" pitchFamily="34" charset="0"/>
              </a:rPr>
              <a:t> albedo…</a:t>
            </a:r>
          </a:p>
          <a:p>
            <a:pPr marL="285750" indent="-285750">
              <a:buFontTx/>
              <a:buChar char="-"/>
            </a:pPr>
            <a:r>
              <a:rPr lang="en-US" sz="1400" dirty="0" err="1">
                <a:latin typeface="Calibri" panose="020F0502020204030204" pitchFamily="34" charset="0"/>
                <a:cs typeface="Calibri" panose="020F0502020204030204" pitchFamily="34" charset="0"/>
              </a:rPr>
              <a:t>Normals</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basecolor</a:t>
            </a:r>
            <a:r>
              <a:rPr lang="en-US" sz="1400" dirty="0">
                <a:latin typeface="Calibri" panose="020F0502020204030204" pitchFamily="34" charset="0"/>
                <a:cs typeface="Calibri" panose="020F0502020204030204" pitchFamily="34" charset="0"/>
              </a:rPr>
              <a:t>, light can be assumed to change coherently, which should be modelled within the neural network.</a:t>
            </a:r>
          </a:p>
        </p:txBody>
      </p:sp>
      <p:sp>
        <p:nvSpPr>
          <p:cNvPr id="5" name="Titel 1">
            <a:extLst>
              <a:ext uri="{FF2B5EF4-FFF2-40B4-BE49-F238E27FC236}">
                <a16:creationId xmlns:a16="http://schemas.microsoft.com/office/drawing/2014/main" id="{C1EFD134-8290-4A8B-3158-863DA24F5A59}"/>
              </a:ext>
            </a:extLst>
          </p:cNvPr>
          <p:cNvSpPr txBox="1">
            <a:spLocks/>
          </p:cNvSpPr>
          <p:nvPr/>
        </p:nvSpPr>
        <p:spPr>
          <a:xfrm>
            <a:off x="393391" y="496396"/>
            <a:ext cx="9951448" cy="54565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ea typeface="Microsoft Sans Serif" panose="020B0604020202020204" pitchFamily="34" charset="0"/>
                <a:cs typeface="Microsoft Sans Serif" panose="020B0604020202020204" pitchFamily="34" charset="0"/>
              </a:rPr>
              <a:t>Motivation: Illuminated Calibrated RGB-D Image + Deep Learning</a:t>
            </a:r>
          </a:p>
        </p:txBody>
      </p:sp>
      <p:sp>
        <p:nvSpPr>
          <p:cNvPr id="14" name="Arrow: Right 13">
            <a:extLst>
              <a:ext uri="{FF2B5EF4-FFF2-40B4-BE49-F238E27FC236}">
                <a16:creationId xmlns:a16="http://schemas.microsoft.com/office/drawing/2014/main" id="{DE15EC12-C4B8-B456-3EE1-3F5B08125ECC}"/>
              </a:ext>
            </a:extLst>
          </p:cNvPr>
          <p:cNvSpPr/>
          <p:nvPr/>
        </p:nvSpPr>
        <p:spPr>
          <a:xfrm>
            <a:off x="8401271" y="2832936"/>
            <a:ext cx="966074" cy="596064"/>
          </a:xfrm>
          <a:prstGeom prst="rightArrow">
            <a:avLst>
              <a:gd name="adj1" fmla="val 46640"/>
              <a:gd name="adj2" fmla="val 8360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6255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B331109-B959-0D54-0DF9-D6F0AF3F24B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0706" b="41889" l="43344" r="76935"/>
                    </a14:imgEffect>
                  </a14:imgLayer>
                </a14:imgProps>
              </a:ext>
              <a:ext uri="{28A0092B-C50C-407E-A947-70E740481C1C}">
                <a14:useLocalDpi xmlns:a14="http://schemas.microsoft.com/office/drawing/2010/main" val="0"/>
              </a:ext>
            </a:extLst>
          </a:blip>
          <a:srcRect l="39250" t="21298" r="18854" b="55774"/>
          <a:stretch/>
        </p:blipFill>
        <p:spPr>
          <a:xfrm>
            <a:off x="4266729" y="3322169"/>
            <a:ext cx="4352572" cy="1283831"/>
          </a:xfrm>
          <a:prstGeom prst="rect">
            <a:avLst/>
          </a:prstGeom>
        </p:spPr>
      </p:pic>
      <p:pic>
        <p:nvPicPr>
          <p:cNvPr id="37" name="Picture 36">
            <a:extLst>
              <a:ext uri="{FF2B5EF4-FFF2-40B4-BE49-F238E27FC236}">
                <a16:creationId xmlns:a16="http://schemas.microsoft.com/office/drawing/2014/main" id="{6991BCF1-4149-55FC-D9CD-03DFE7A1F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7114" y="2738421"/>
            <a:ext cx="1800000" cy="1800000"/>
          </a:xfrm>
          <a:prstGeom prst="rect">
            <a:avLst/>
          </a:prstGeom>
          <a:scene3d>
            <a:camera prst="isometricOffAxis2Right"/>
            <a:lightRig rig="threePt" dir="t"/>
          </a:scene3d>
        </p:spPr>
      </p:pic>
      <p:pic>
        <p:nvPicPr>
          <p:cNvPr id="43" name="Picture 42">
            <a:extLst>
              <a:ext uri="{FF2B5EF4-FFF2-40B4-BE49-F238E27FC236}">
                <a16:creationId xmlns:a16="http://schemas.microsoft.com/office/drawing/2014/main" id="{F5EE8EEB-CED5-7762-0BD5-8B3FBF5D7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5445" y="2806000"/>
            <a:ext cx="1800000" cy="1800000"/>
          </a:xfrm>
          <a:prstGeom prst="rect">
            <a:avLst/>
          </a:prstGeom>
          <a:scene3d>
            <a:camera prst="isometricOffAxis2Right"/>
            <a:lightRig rig="threePt" dir="t"/>
          </a:scene3d>
        </p:spPr>
      </p:pic>
      <p:sp>
        <p:nvSpPr>
          <p:cNvPr id="5" name="Titel 1">
            <a:extLst>
              <a:ext uri="{FF2B5EF4-FFF2-40B4-BE49-F238E27FC236}">
                <a16:creationId xmlns:a16="http://schemas.microsoft.com/office/drawing/2014/main" id="{3BC90866-6574-3F30-9B8E-CEF5D3BA7897}"/>
              </a:ext>
            </a:extLst>
          </p:cNvPr>
          <p:cNvSpPr txBox="1">
            <a:spLocks/>
          </p:cNvSpPr>
          <p:nvPr/>
        </p:nvSpPr>
        <p:spPr>
          <a:xfrm>
            <a:off x="390932" y="629137"/>
            <a:ext cx="9951448" cy="545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ea typeface="Microsoft Sans Serif" panose="020B0604020202020204" pitchFamily="34" charset="0"/>
                <a:cs typeface="Microsoft Sans Serif" panose="020B0604020202020204" pitchFamily="34" charset="0"/>
              </a:rPr>
              <a:t>Overview of Ours</a:t>
            </a:r>
          </a:p>
        </p:txBody>
      </p:sp>
      <p:sp>
        <p:nvSpPr>
          <p:cNvPr id="11" name="Arrow: Right 10">
            <a:extLst>
              <a:ext uri="{FF2B5EF4-FFF2-40B4-BE49-F238E27FC236}">
                <a16:creationId xmlns:a16="http://schemas.microsoft.com/office/drawing/2014/main" id="{AEDD3F1F-530C-05C1-2F39-0F12B861A2FE}"/>
              </a:ext>
            </a:extLst>
          </p:cNvPr>
          <p:cNvSpPr/>
          <p:nvPr/>
        </p:nvSpPr>
        <p:spPr>
          <a:xfrm>
            <a:off x="8629653" y="3638421"/>
            <a:ext cx="433473" cy="202060"/>
          </a:xfrm>
          <a:prstGeom prst="rightArrow">
            <a:avLst>
              <a:gd name="adj1" fmla="val 46640"/>
              <a:gd name="adj2" fmla="val 836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Textfeld 13">
            <a:extLst>
              <a:ext uri="{FF2B5EF4-FFF2-40B4-BE49-F238E27FC236}">
                <a16:creationId xmlns:a16="http://schemas.microsoft.com/office/drawing/2014/main" id="{50684BA3-6B70-5BED-D9DA-E833B3C78607}"/>
              </a:ext>
            </a:extLst>
          </p:cNvPr>
          <p:cNvSpPr txBox="1"/>
          <p:nvPr/>
        </p:nvSpPr>
        <p:spPr>
          <a:xfrm>
            <a:off x="149369" y="3532704"/>
            <a:ext cx="2157052"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Vertex map (semi-dense)</a:t>
            </a:r>
          </a:p>
        </p:txBody>
      </p:sp>
      <p:sp>
        <p:nvSpPr>
          <p:cNvPr id="23" name="Textfeld 13">
            <a:extLst>
              <a:ext uri="{FF2B5EF4-FFF2-40B4-BE49-F238E27FC236}">
                <a16:creationId xmlns:a16="http://schemas.microsoft.com/office/drawing/2014/main" id="{CF667B6D-B9F5-8F4B-96E2-D5ACA5C9D22D}"/>
              </a:ext>
            </a:extLst>
          </p:cNvPr>
          <p:cNvSpPr txBox="1"/>
          <p:nvPr/>
        </p:nvSpPr>
        <p:spPr>
          <a:xfrm>
            <a:off x="5875752" y="4081914"/>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GCNN</a:t>
            </a:r>
          </a:p>
        </p:txBody>
      </p:sp>
      <p:sp>
        <p:nvSpPr>
          <p:cNvPr id="24" name="Textfeld 13">
            <a:extLst>
              <a:ext uri="{FF2B5EF4-FFF2-40B4-BE49-F238E27FC236}">
                <a16:creationId xmlns:a16="http://schemas.microsoft.com/office/drawing/2014/main" id="{ACD314BC-1694-44AF-F0D6-20FF94201589}"/>
              </a:ext>
            </a:extLst>
          </p:cNvPr>
          <p:cNvSpPr txBox="1"/>
          <p:nvPr/>
        </p:nvSpPr>
        <p:spPr>
          <a:xfrm>
            <a:off x="9529457" y="4787236"/>
            <a:ext cx="1115314"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sp>
        <p:nvSpPr>
          <p:cNvPr id="28" name="Arrow: Right 27">
            <a:extLst>
              <a:ext uri="{FF2B5EF4-FFF2-40B4-BE49-F238E27FC236}">
                <a16:creationId xmlns:a16="http://schemas.microsoft.com/office/drawing/2014/main" id="{3EF84DAC-5D47-39D7-28AA-CE66C1FF4EF0}"/>
              </a:ext>
            </a:extLst>
          </p:cNvPr>
          <p:cNvSpPr/>
          <p:nvPr/>
        </p:nvSpPr>
        <p:spPr>
          <a:xfrm>
            <a:off x="3851274" y="3638421"/>
            <a:ext cx="433473" cy="202060"/>
          </a:xfrm>
          <a:prstGeom prst="rightArrow">
            <a:avLst>
              <a:gd name="adj1" fmla="val 46640"/>
              <a:gd name="adj2" fmla="val 836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3815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55819AAE-5CE2-6F9D-B524-7FC6AA642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723" y="5194664"/>
            <a:ext cx="1440000" cy="1440000"/>
          </a:xfrm>
          <a:prstGeom prst="rect">
            <a:avLst/>
          </a:prstGeom>
          <a:scene3d>
            <a:camera prst="isometricOffAxis2Right"/>
            <a:lightRig rig="threePt" dir="t"/>
          </a:scene3d>
        </p:spPr>
      </p:pic>
      <p:pic>
        <p:nvPicPr>
          <p:cNvPr id="4" name="Picture 3">
            <a:extLst>
              <a:ext uri="{FF2B5EF4-FFF2-40B4-BE49-F238E27FC236}">
                <a16:creationId xmlns:a16="http://schemas.microsoft.com/office/drawing/2014/main" id="{92147729-FC2B-B808-1C2A-EB74F9D794B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4514263" y="1323406"/>
            <a:ext cx="3974469" cy="1172306"/>
          </a:xfrm>
          <a:prstGeom prst="rect">
            <a:avLst/>
          </a:prstGeom>
        </p:spPr>
      </p:pic>
      <p:pic>
        <p:nvPicPr>
          <p:cNvPr id="8" name="Picture 7">
            <a:extLst>
              <a:ext uri="{FF2B5EF4-FFF2-40B4-BE49-F238E27FC236}">
                <a16:creationId xmlns:a16="http://schemas.microsoft.com/office/drawing/2014/main" id="{D86FAF0E-F414-7453-DC63-B1783A1C03D7}"/>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545308">
            <a:off x="2337987" y="4964422"/>
            <a:ext cx="457200" cy="457200"/>
          </a:xfrm>
          <a:prstGeom prst="rect">
            <a:avLst/>
          </a:prstGeom>
          <a:noFill/>
          <a:ln>
            <a:noFill/>
          </a:ln>
        </p:spPr>
      </p:pic>
      <p:pic>
        <p:nvPicPr>
          <p:cNvPr id="19" name="Picture 18">
            <a:extLst>
              <a:ext uri="{FF2B5EF4-FFF2-40B4-BE49-F238E27FC236}">
                <a16:creationId xmlns:a16="http://schemas.microsoft.com/office/drawing/2014/main" id="{6B331109-B959-0D54-0DF9-D6F0AF3F24B4}"/>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20706" b="41889" l="43344" r="76935"/>
                    </a14:imgEffect>
                  </a14:imgLayer>
                </a14:imgProps>
              </a:ext>
              <a:ext uri="{28A0092B-C50C-407E-A947-70E740481C1C}">
                <a14:useLocalDpi xmlns:a14="http://schemas.microsoft.com/office/drawing/2010/main" val="0"/>
              </a:ext>
            </a:extLst>
          </a:blip>
          <a:srcRect l="39250" t="21298" r="18854" b="55774"/>
          <a:stretch/>
        </p:blipFill>
        <p:spPr>
          <a:xfrm>
            <a:off x="4171864" y="3105860"/>
            <a:ext cx="4352572" cy="1283831"/>
          </a:xfrm>
          <a:prstGeom prst="rect">
            <a:avLst/>
          </a:prstGeom>
        </p:spPr>
      </p:pic>
      <p:pic>
        <p:nvPicPr>
          <p:cNvPr id="33" name="Picture 32">
            <a:extLst>
              <a:ext uri="{FF2B5EF4-FFF2-40B4-BE49-F238E27FC236}">
                <a16:creationId xmlns:a16="http://schemas.microsoft.com/office/drawing/2014/main" id="{5B4A6BCA-D088-3F49-ED74-1C6FF75F77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3270" y="1130687"/>
            <a:ext cx="1440000" cy="1440000"/>
          </a:xfrm>
          <a:prstGeom prst="rect">
            <a:avLst/>
          </a:prstGeom>
          <a:scene3d>
            <a:camera prst="isometricOffAxis2Right"/>
            <a:lightRig rig="threePt" dir="t"/>
          </a:scene3d>
        </p:spPr>
      </p:pic>
      <p:pic>
        <p:nvPicPr>
          <p:cNvPr id="37" name="Picture 36">
            <a:extLst>
              <a:ext uri="{FF2B5EF4-FFF2-40B4-BE49-F238E27FC236}">
                <a16:creationId xmlns:a16="http://schemas.microsoft.com/office/drawing/2014/main" id="{6991BCF1-4149-55FC-D9CD-03DFE7A1F1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7114" y="2738421"/>
            <a:ext cx="1800000" cy="1800000"/>
          </a:xfrm>
          <a:prstGeom prst="rect">
            <a:avLst/>
          </a:prstGeom>
          <a:scene3d>
            <a:camera prst="isometricOffAxis2Right"/>
            <a:lightRig rig="threePt" dir="t"/>
          </a:scene3d>
        </p:spPr>
      </p:pic>
      <p:pic>
        <p:nvPicPr>
          <p:cNvPr id="43" name="Picture 42">
            <a:extLst>
              <a:ext uri="{FF2B5EF4-FFF2-40B4-BE49-F238E27FC236}">
                <a16:creationId xmlns:a16="http://schemas.microsoft.com/office/drawing/2014/main" id="{F5EE8EEB-CED5-7762-0BD5-8B3FBF5D7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09623" y="2816132"/>
            <a:ext cx="1800000" cy="1800000"/>
          </a:xfrm>
          <a:prstGeom prst="rect">
            <a:avLst/>
          </a:prstGeom>
          <a:scene3d>
            <a:camera prst="isometricOffAxis2Right"/>
            <a:lightRig rig="threePt" dir="t"/>
          </a:scene3d>
        </p:spPr>
      </p:pic>
      <p:sp>
        <p:nvSpPr>
          <p:cNvPr id="11" name="Arrow: Right 10">
            <a:extLst>
              <a:ext uri="{FF2B5EF4-FFF2-40B4-BE49-F238E27FC236}">
                <a16:creationId xmlns:a16="http://schemas.microsoft.com/office/drawing/2014/main" id="{AEDD3F1F-530C-05C1-2F39-0F12B861A2FE}"/>
              </a:ext>
            </a:extLst>
          </p:cNvPr>
          <p:cNvSpPr/>
          <p:nvPr/>
        </p:nvSpPr>
        <p:spPr>
          <a:xfrm>
            <a:off x="8629653" y="3638421"/>
            <a:ext cx="433473" cy="202060"/>
          </a:xfrm>
          <a:prstGeom prst="rightArrow">
            <a:avLst>
              <a:gd name="adj1" fmla="val 46640"/>
              <a:gd name="adj2" fmla="val 836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Arrow: Right 11">
            <a:extLst>
              <a:ext uri="{FF2B5EF4-FFF2-40B4-BE49-F238E27FC236}">
                <a16:creationId xmlns:a16="http://schemas.microsoft.com/office/drawing/2014/main" id="{4DF448A2-5718-FA70-BB17-F24EFEB820F9}"/>
              </a:ext>
            </a:extLst>
          </p:cNvPr>
          <p:cNvSpPr/>
          <p:nvPr/>
        </p:nvSpPr>
        <p:spPr>
          <a:xfrm rot="5400000">
            <a:off x="5937416" y="2742097"/>
            <a:ext cx="713917" cy="256902"/>
          </a:xfrm>
          <a:prstGeom prst="rightArrow">
            <a:avLst>
              <a:gd name="adj1" fmla="val 46640"/>
              <a:gd name="adj2" fmla="val 836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Textfeld 13">
            <a:extLst>
              <a:ext uri="{FF2B5EF4-FFF2-40B4-BE49-F238E27FC236}">
                <a16:creationId xmlns:a16="http://schemas.microsoft.com/office/drawing/2014/main" id="{920C6B94-9CE7-F15F-FDF5-BAD5F7232DB7}"/>
              </a:ext>
            </a:extLst>
          </p:cNvPr>
          <p:cNvSpPr txBox="1"/>
          <p:nvPr/>
        </p:nvSpPr>
        <p:spPr>
          <a:xfrm>
            <a:off x="164250" y="1909559"/>
            <a:ext cx="1983037"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Light map (semi-dense)</a:t>
            </a:r>
          </a:p>
        </p:txBody>
      </p:sp>
      <p:sp>
        <p:nvSpPr>
          <p:cNvPr id="15" name="Textfeld 13">
            <a:extLst>
              <a:ext uri="{FF2B5EF4-FFF2-40B4-BE49-F238E27FC236}">
                <a16:creationId xmlns:a16="http://schemas.microsoft.com/office/drawing/2014/main" id="{50684BA3-6B70-5BED-D9DA-E833B3C78607}"/>
              </a:ext>
            </a:extLst>
          </p:cNvPr>
          <p:cNvSpPr txBox="1"/>
          <p:nvPr/>
        </p:nvSpPr>
        <p:spPr>
          <a:xfrm>
            <a:off x="149369" y="3532704"/>
            <a:ext cx="2157052"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Vertex map (semi-dense)</a:t>
            </a:r>
          </a:p>
        </p:txBody>
      </p:sp>
      <p:sp>
        <p:nvSpPr>
          <p:cNvPr id="16" name="Textfeld 13">
            <a:extLst>
              <a:ext uri="{FF2B5EF4-FFF2-40B4-BE49-F238E27FC236}">
                <a16:creationId xmlns:a16="http://schemas.microsoft.com/office/drawing/2014/main" id="{A55ADC9C-8514-C87A-B6F5-F4F1142AB4A3}"/>
              </a:ext>
            </a:extLst>
          </p:cNvPr>
          <p:cNvSpPr txBox="1"/>
          <p:nvPr/>
        </p:nvSpPr>
        <p:spPr>
          <a:xfrm>
            <a:off x="110123" y="5971019"/>
            <a:ext cx="2432687"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Gray-scale Image (fully-dense)</a:t>
            </a:r>
          </a:p>
        </p:txBody>
      </p:sp>
      <p:sp>
        <p:nvSpPr>
          <p:cNvPr id="17" name="Textfeld 13">
            <a:extLst>
              <a:ext uri="{FF2B5EF4-FFF2-40B4-BE49-F238E27FC236}">
                <a16:creationId xmlns:a16="http://schemas.microsoft.com/office/drawing/2014/main" id="{EE986580-ABE0-353A-CFD1-3B5C20A6C620}"/>
              </a:ext>
            </a:extLst>
          </p:cNvPr>
          <p:cNvSpPr txBox="1"/>
          <p:nvPr/>
        </p:nvSpPr>
        <p:spPr>
          <a:xfrm>
            <a:off x="6933835" y="2285138"/>
            <a:ext cx="1115314"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Side-Pipe</a:t>
            </a:r>
          </a:p>
        </p:txBody>
      </p:sp>
      <p:sp>
        <p:nvSpPr>
          <p:cNvPr id="23" name="Textfeld 13">
            <a:extLst>
              <a:ext uri="{FF2B5EF4-FFF2-40B4-BE49-F238E27FC236}">
                <a16:creationId xmlns:a16="http://schemas.microsoft.com/office/drawing/2014/main" id="{CF667B6D-B9F5-8F4B-96E2-D5ACA5C9D22D}"/>
              </a:ext>
            </a:extLst>
          </p:cNvPr>
          <p:cNvSpPr txBox="1"/>
          <p:nvPr/>
        </p:nvSpPr>
        <p:spPr>
          <a:xfrm>
            <a:off x="6925503" y="4146737"/>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Main-Pipe</a:t>
            </a:r>
          </a:p>
        </p:txBody>
      </p:sp>
      <p:sp>
        <p:nvSpPr>
          <p:cNvPr id="24" name="Textfeld 13">
            <a:extLst>
              <a:ext uri="{FF2B5EF4-FFF2-40B4-BE49-F238E27FC236}">
                <a16:creationId xmlns:a16="http://schemas.microsoft.com/office/drawing/2014/main" id="{ACD314BC-1694-44AF-F0D6-20FF94201589}"/>
              </a:ext>
            </a:extLst>
          </p:cNvPr>
          <p:cNvSpPr txBox="1"/>
          <p:nvPr/>
        </p:nvSpPr>
        <p:spPr>
          <a:xfrm>
            <a:off x="9529457" y="4787236"/>
            <a:ext cx="1115314"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sp>
        <p:nvSpPr>
          <p:cNvPr id="27" name="Arrow: Right 26">
            <a:extLst>
              <a:ext uri="{FF2B5EF4-FFF2-40B4-BE49-F238E27FC236}">
                <a16:creationId xmlns:a16="http://schemas.microsoft.com/office/drawing/2014/main" id="{513DC936-F428-ABCF-EDCD-EE4798A29E4F}"/>
              </a:ext>
            </a:extLst>
          </p:cNvPr>
          <p:cNvSpPr/>
          <p:nvPr/>
        </p:nvSpPr>
        <p:spPr>
          <a:xfrm>
            <a:off x="3656818" y="1611802"/>
            <a:ext cx="433473" cy="202060"/>
          </a:xfrm>
          <a:prstGeom prst="rightArrow">
            <a:avLst>
              <a:gd name="adj1" fmla="val 46640"/>
              <a:gd name="adj2" fmla="val 836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Arrow: Right 27">
            <a:extLst>
              <a:ext uri="{FF2B5EF4-FFF2-40B4-BE49-F238E27FC236}">
                <a16:creationId xmlns:a16="http://schemas.microsoft.com/office/drawing/2014/main" id="{3EF84DAC-5D47-39D7-28AA-CE66C1FF4EF0}"/>
              </a:ext>
            </a:extLst>
          </p:cNvPr>
          <p:cNvSpPr/>
          <p:nvPr/>
        </p:nvSpPr>
        <p:spPr>
          <a:xfrm>
            <a:off x="3851274" y="3638421"/>
            <a:ext cx="433473" cy="202060"/>
          </a:xfrm>
          <a:prstGeom prst="rightArrow">
            <a:avLst>
              <a:gd name="adj1" fmla="val 46640"/>
              <a:gd name="adj2" fmla="val 836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rrow: Right 28">
            <a:extLst>
              <a:ext uri="{FF2B5EF4-FFF2-40B4-BE49-F238E27FC236}">
                <a16:creationId xmlns:a16="http://schemas.microsoft.com/office/drawing/2014/main" id="{973A1199-BBE1-5102-925F-65DF10169EFB}"/>
              </a:ext>
            </a:extLst>
          </p:cNvPr>
          <p:cNvSpPr/>
          <p:nvPr/>
        </p:nvSpPr>
        <p:spPr>
          <a:xfrm>
            <a:off x="3821842" y="5883749"/>
            <a:ext cx="433473" cy="202060"/>
          </a:xfrm>
          <a:prstGeom prst="rightArrow">
            <a:avLst>
              <a:gd name="adj1" fmla="val 46640"/>
              <a:gd name="adj2" fmla="val 836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extfeld 13">
            <a:extLst>
              <a:ext uri="{FF2B5EF4-FFF2-40B4-BE49-F238E27FC236}">
                <a16:creationId xmlns:a16="http://schemas.microsoft.com/office/drawing/2014/main" id="{1526E154-E658-98BB-09E9-A62A883EEE8D}"/>
              </a:ext>
            </a:extLst>
          </p:cNvPr>
          <p:cNvSpPr txBox="1"/>
          <p:nvPr/>
        </p:nvSpPr>
        <p:spPr>
          <a:xfrm>
            <a:off x="7023677" y="6467684"/>
            <a:ext cx="1115314"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Side-Pipe</a:t>
            </a:r>
          </a:p>
        </p:txBody>
      </p:sp>
      <p:pic>
        <p:nvPicPr>
          <p:cNvPr id="6" name="Picture 5">
            <a:extLst>
              <a:ext uri="{FF2B5EF4-FFF2-40B4-BE49-F238E27FC236}">
                <a16:creationId xmlns:a16="http://schemas.microsoft.com/office/drawing/2014/main" id="{F93BB98A-8788-AF77-D38D-4204916219E0}"/>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20706" b="41889" l="43344" r="76935"/>
                    </a14:imgEffect>
                  </a14:imgLayer>
                </a14:imgProps>
              </a:ext>
              <a:ext uri="{28A0092B-C50C-407E-A947-70E740481C1C}">
                <a14:useLocalDpi xmlns:a14="http://schemas.microsoft.com/office/drawing/2010/main" val="0"/>
              </a:ext>
            </a:extLst>
          </a:blip>
          <a:srcRect l="39250" t="21298" r="18854" b="55774"/>
          <a:stretch/>
        </p:blipFill>
        <p:spPr>
          <a:xfrm>
            <a:off x="4188452" y="5361983"/>
            <a:ext cx="4352572" cy="1283831"/>
          </a:xfrm>
          <a:prstGeom prst="rect">
            <a:avLst/>
          </a:prstGeom>
        </p:spPr>
      </p:pic>
      <p:sp>
        <p:nvSpPr>
          <p:cNvPr id="7" name="Arrow: Right 6">
            <a:extLst>
              <a:ext uri="{FF2B5EF4-FFF2-40B4-BE49-F238E27FC236}">
                <a16:creationId xmlns:a16="http://schemas.microsoft.com/office/drawing/2014/main" id="{F236CD27-7C0D-0122-982E-D1ECEC52B03A}"/>
              </a:ext>
            </a:extLst>
          </p:cNvPr>
          <p:cNvSpPr/>
          <p:nvPr/>
        </p:nvSpPr>
        <p:spPr>
          <a:xfrm rot="16200000">
            <a:off x="5870228" y="4828334"/>
            <a:ext cx="713917" cy="256902"/>
          </a:xfrm>
          <a:prstGeom prst="rightArrow">
            <a:avLst>
              <a:gd name="adj1" fmla="val 46640"/>
              <a:gd name="adj2" fmla="val 836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feld 13">
            <a:extLst>
              <a:ext uri="{FF2B5EF4-FFF2-40B4-BE49-F238E27FC236}">
                <a16:creationId xmlns:a16="http://schemas.microsoft.com/office/drawing/2014/main" id="{5294D623-C5EA-DE61-5680-66C954E6EE3B}"/>
              </a:ext>
            </a:extLst>
          </p:cNvPr>
          <p:cNvSpPr txBox="1"/>
          <p:nvPr/>
        </p:nvSpPr>
        <p:spPr>
          <a:xfrm>
            <a:off x="5875752" y="3847499"/>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GCNN</a:t>
            </a:r>
          </a:p>
        </p:txBody>
      </p:sp>
      <p:sp>
        <p:nvSpPr>
          <p:cNvPr id="13" name="Textfeld 13">
            <a:extLst>
              <a:ext uri="{FF2B5EF4-FFF2-40B4-BE49-F238E27FC236}">
                <a16:creationId xmlns:a16="http://schemas.microsoft.com/office/drawing/2014/main" id="{E49E9C96-2ED3-B270-9FDC-CDA8C28ACE0D}"/>
              </a:ext>
            </a:extLst>
          </p:cNvPr>
          <p:cNvSpPr txBox="1"/>
          <p:nvPr/>
        </p:nvSpPr>
        <p:spPr>
          <a:xfrm>
            <a:off x="5875752" y="2151943"/>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GCNN</a:t>
            </a:r>
          </a:p>
        </p:txBody>
      </p:sp>
      <p:sp>
        <p:nvSpPr>
          <p:cNvPr id="18" name="Textfeld 13">
            <a:extLst>
              <a:ext uri="{FF2B5EF4-FFF2-40B4-BE49-F238E27FC236}">
                <a16:creationId xmlns:a16="http://schemas.microsoft.com/office/drawing/2014/main" id="{F3894F49-E9DB-8EAA-3DAE-0DBB2FB41F7D}"/>
              </a:ext>
            </a:extLst>
          </p:cNvPr>
          <p:cNvSpPr txBox="1"/>
          <p:nvPr/>
        </p:nvSpPr>
        <p:spPr>
          <a:xfrm>
            <a:off x="5713710" y="6156815"/>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GCNN</a:t>
            </a:r>
          </a:p>
        </p:txBody>
      </p:sp>
      <p:sp>
        <p:nvSpPr>
          <p:cNvPr id="20" name="Textfeld 13">
            <a:extLst>
              <a:ext uri="{FF2B5EF4-FFF2-40B4-BE49-F238E27FC236}">
                <a16:creationId xmlns:a16="http://schemas.microsoft.com/office/drawing/2014/main" id="{81F9A9F7-C0DC-8736-61C1-4DF0EF356071}"/>
              </a:ext>
            </a:extLst>
          </p:cNvPr>
          <p:cNvSpPr txBox="1"/>
          <p:nvPr/>
        </p:nvSpPr>
        <p:spPr>
          <a:xfrm>
            <a:off x="260327" y="424804"/>
            <a:ext cx="5721832" cy="400110"/>
          </a:xfrm>
          <a:prstGeom prst="rect">
            <a:avLst/>
          </a:prstGeom>
          <a:noFill/>
        </p:spPr>
        <p:txBody>
          <a:bodyPr wrap="square" rtlCol="0">
            <a:spAutoFit/>
          </a:bodyPr>
          <a:lstStyle/>
          <a:p>
            <a:r>
              <a:rPr lang="en-US" sz="2000" b="1" dirty="0">
                <a:latin typeface="Arial" panose="020B0604020202020204" pitchFamily="34" charset="0"/>
                <a:ea typeface="Microsoft Sans Serif" panose="020B0604020202020204" pitchFamily="34" charset="0"/>
                <a:cs typeface="Arial" panose="020B0604020202020204" pitchFamily="34" charset="0"/>
              </a:rPr>
              <a:t>Overview: Triple-Pipe-Network(Trip-Net)</a:t>
            </a:r>
          </a:p>
        </p:txBody>
      </p:sp>
    </p:spTree>
    <p:extLst>
      <p:ext uri="{BB962C8B-B14F-4D97-AF65-F5344CB8AC3E}">
        <p14:creationId xmlns:p14="http://schemas.microsoft.com/office/powerpoint/2010/main" val="3057924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E0F6-8353-A9AF-5D71-DEF678E2674B}"/>
              </a:ext>
            </a:extLst>
          </p:cNvPr>
          <p:cNvSpPr>
            <a:spLocks noGrp="1"/>
          </p:cNvSpPr>
          <p:nvPr>
            <p:ph type="title"/>
          </p:nvPr>
        </p:nvSpPr>
        <p:spPr>
          <a:xfrm>
            <a:off x="1915557" y="921045"/>
            <a:ext cx="8603255" cy="1325563"/>
          </a:xfrm>
        </p:spPr>
        <p:txBody>
          <a:bodyPr/>
          <a:lstStyle/>
          <a:p>
            <a:pPr algn="ctr"/>
            <a:r>
              <a:rPr lang="de-DE" dirty="0"/>
              <a:t>Gated </a:t>
            </a:r>
            <a:r>
              <a:rPr lang="de-DE" dirty="0" err="1"/>
              <a:t>Convolution</a:t>
            </a:r>
            <a:r>
              <a:rPr lang="de-DE" dirty="0"/>
              <a:t> </a:t>
            </a:r>
            <a:r>
              <a:rPr lang="de-DE" dirty="0" err="1"/>
              <a:t>Neural</a:t>
            </a:r>
            <a:r>
              <a:rPr lang="de-DE" dirty="0"/>
              <a:t> Network</a:t>
            </a:r>
            <a:br>
              <a:rPr lang="de-DE" dirty="0"/>
            </a:br>
            <a:r>
              <a:rPr lang="de-DE" dirty="0"/>
              <a:t>(GCNN)</a:t>
            </a:r>
            <a:endParaRPr lang="en-US" dirty="0"/>
          </a:p>
        </p:txBody>
      </p:sp>
      <p:sp>
        <p:nvSpPr>
          <p:cNvPr id="6" name="Textfeld 13">
            <a:extLst>
              <a:ext uri="{FF2B5EF4-FFF2-40B4-BE49-F238E27FC236}">
                <a16:creationId xmlns:a16="http://schemas.microsoft.com/office/drawing/2014/main" id="{070B3223-F936-F519-4ABF-21330F3D93F2}"/>
              </a:ext>
            </a:extLst>
          </p:cNvPr>
          <p:cNvSpPr txBox="1"/>
          <p:nvPr/>
        </p:nvSpPr>
        <p:spPr>
          <a:xfrm>
            <a:off x="2657083" y="4902037"/>
            <a:ext cx="7758621" cy="1477328"/>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Designed For:</a:t>
            </a:r>
          </a:p>
          <a:p>
            <a:pPr marL="742950" lvl="1" indent="-285750">
              <a:buFontTx/>
              <a:buChar char="-"/>
            </a:pPr>
            <a:r>
              <a:rPr lang="en-US" dirty="0">
                <a:latin typeface="Calibri" panose="020F0502020204030204" pitchFamily="34" charset="0"/>
                <a:cs typeface="Calibri" panose="020F0502020204030204" pitchFamily="34" charset="0"/>
              </a:rPr>
              <a:t>Input data might be semi-dense but output is fully-dense.</a:t>
            </a:r>
          </a:p>
          <a:p>
            <a:pPr marL="742950" lvl="1" indent="-285750">
              <a:buFontTx/>
              <a:buChar char="-"/>
            </a:pPr>
            <a:r>
              <a:rPr lang="en-US" dirty="0">
                <a:latin typeface="Calibri" panose="020F0502020204030204" pitchFamily="34" charset="0"/>
                <a:cs typeface="Calibri" panose="020F0502020204030204" pitchFamily="34" charset="0"/>
              </a:rPr>
              <a:t>Output data has Same resolution as input data.</a:t>
            </a:r>
          </a:p>
          <a:p>
            <a:pPr marL="742950" lvl="1" indent="-285750">
              <a:buFontTx/>
              <a:buChar char="-"/>
            </a:pPr>
            <a:r>
              <a:rPr lang="en-US" dirty="0">
                <a:latin typeface="Calibri" panose="020F0502020204030204" pitchFamily="34" charset="0"/>
                <a:cs typeface="Calibri" panose="020F0502020204030204" pitchFamily="34" charset="0"/>
              </a:rPr>
              <a:t>Output data retains the fine details in the input data.</a:t>
            </a:r>
          </a:p>
          <a:p>
            <a:pPr marL="742950" lvl="1" indent="-285750">
              <a:buFontTx/>
              <a:buChar char="-"/>
            </a:pP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A79D858-7B5A-36E3-8625-26E81ECD8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661" y="2811393"/>
            <a:ext cx="1800000" cy="1800000"/>
          </a:xfrm>
          <a:prstGeom prst="rect">
            <a:avLst/>
          </a:prstGeom>
          <a:scene3d>
            <a:camera prst="isometricOffAxis2Right"/>
            <a:lightRig rig="threePt" dir="t"/>
          </a:scene3d>
        </p:spPr>
      </p:pic>
      <p:pic>
        <p:nvPicPr>
          <p:cNvPr id="8" name="Picture 7">
            <a:extLst>
              <a:ext uri="{FF2B5EF4-FFF2-40B4-BE49-F238E27FC236}">
                <a16:creationId xmlns:a16="http://schemas.microsoft.com/office/drawing/2014/main" id="{4340B304-D07C-4FC6-4E8E-19C4717AD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083" y="2811393"/>
            <a:ext cx="1800000" cy="1800000"/>
          </a:xfrm>
          <a:prstGeom prst="rect">
            <a:avLst/>
          </a:prstGeom>
          <a:scene3d>
            <a:camera prst="isometricOffAxis2Right"/>
            <a:lightRig rig="threePt" dir="t"/>
          </a:scene3d>
        </p:spPr>
      </p:pic>
      <p:pic>
        <p:nvPicPr>
          <p:cNvPr id="9" name="Picture 8">
            <a:extLst>
              <a:ext uri="{FF2B5EF4-FFF2-40B4-BE49-F238E27FC236}">
                <a16:creationId xmlns:a16="http://schemas.microsoft.com/office/drawing/2014/main" id="{E6061402-3A5A-647E-1FF0-BFD498D5F87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0706" b="41889" l="43344" r="76935"/>
                    </a14:imgEffect>
                  </a14:imgLayer>
                </a14:imgProps>
              </a:ext>
              <a:ext uri="{28A0092B-C50C-407E-A947-70E740481C1C}">
                <a14:useLocalDpi xmlns:a14="http://schemas.microsoft.com/office/drawing/2010/main" val="0"/>
              </a:ext>
            </a:extLst>
          </a:blip>
          <a:srcRect l="39250" t="21298" r="18854" b="55774"/>
          <a:stretch/>
        </p:blipFill>
        <p:spPr>
          <a:xfrm>
            <a:off x="3919714" y="3238062"/>
            <a:ext cx="4352572" cy="1283831"/>
          </a:xfrm>
          <a:prstGeom prst="rect">
            <a:avLst/>
          </a:prstGeom>
        </p:spPr>
      </p:pic>
    </p:spTree>
    <p:extLst>
      <p:ext uri="{BB962C8B-B14F-4D97-AF65-F5344CB8AC3E}">
        <p14:creationId xmlns:p14="http://schemas.microsoft.com/office/powerpoint/2010/main" val="1902412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72884A-0429-85C2-8159-CF8A93831DE5}"/>
              </a:ext>
            </a:extLst>
          </p:cNvPr>
          <p:cNvPicPr>
            <a:picLocks noChangeAspect="1"/>
          </p:cNvPicPr>
          <p:nvPr/>
        </p:nvPicPr>
        <p:blipFill>
          <a:blip r:embed="rId3"/>
          <a:stretch>
            <a:fillRect/>
          </a:stretch>
        </p:blipFill>
        <p:spPr>
          <a:xfrm>
            <a:off x="690881" y="1989715"/>
            <a:ext cx="4714240" cy="3504720"/>
          </a:xfrm>
          <a:prstGeom prst="rect">
            <a:avLst/>
          </a:prstGeom>
        </p:spPr>
      </p:pic>
      <p:sp>
        <p:nvSpPr>
          <p:cNvPr id="4" name="Textfeld 13">
            <a:extLst>
              <a:ext uri="{FF2B5EF4-FFF2-40B4-BE49-F238E27FC236}">
                <a16:creationId xmlns:a16="http://schemas.microsoft.com/office/drawing/2014/main" id="{963B84B5-5C62-14D0-4695-968398EEA397}"/>
              </a:ext>
            </a:extLst>
          </p:cNvPr>
          <p:cNvSpPr txBox="1"/>
          <p:nvPr/>
        </p:nvSpPr>
        <p:spPr>
          <a:xfrm>
            <a:off x="5935345" y="2264747"/>
            <a:ext cx="5252499" cy="1477328"/>
          </a:xfrm>
          <a:prstGeom prst="rect">
            <a:avLst/>
          </a:prstGeom>
          <a:noFill/>
        </p:spPr>
        <p:txBody>
          <a:bodyPr wrap="square" rtlCol="0">
            <a:spAutoFit/>
          </a:bodyPr>
          <a:lstStyle/>
          <a:p>
            <a:pPr marL="742950" lvl="1" indent="-285750">
              <a:buFontTx/>
              <a:buChar char="-"/>
            </a:pPr>
            <a:r>
              <a:rPr lang="en-US" dirty="0">
                <a:latin typeface="Calibri" panose="020F0502020204030204" pitchFamily="34" charset="0"/>
                <a:cs typeface="Calibri" panose="020F0502020204030204" pitchFamily="34" charset="0"/>
              </a:rPr>
              <a:t>U-Net Architecture</a:t>
            </a:r>
          </a:p>
          <a:p>
            <a:pPr marL="742950" lvl="1" indent="-285750">
              <a:buFontTx/>
              <a:buChar char="-"/>
            </a:pPr>
            <a:r>
              <a:rPr lang="en-US" dirty="0">
                <a:latin typeface="Calibri" panose="020F0502020204030204" pitchFamily="34" charset="0"/>
                <a:cs typeface="Calibri" panose="020F0502020204030204" pitchFamily="34" charset="0"/>
              </a:rPr>
              <a:t>Fully-Convolution design</a:t>
            </a:r>
          </a:p>
          <a:p>
            <a:pPr marL="742950" lvl="1" indent="-285750">
              <a:buFontTx/>
              <a:buChar char="-"/>
            </a:pPr>
            <a:r>
              <a:rPr lang="en-US" dirty="0">
                <a:latin typeface="Calibri" panose="020F0502020204030204" pitchFamily="34" charset="0"/>
                <a:cs typeface="Calibri" panose="020F0502020204030204" pitchFamily="34" charset="0"/>
              </a:rPr>
              <a:t>Up-sampling for high resolution output</a:t>
            </a:r>
          </a:p>
          <a:p>
            <a:pPr marL="742950" lvl="1" indent="-285750">
              <a:buFontTx/>
              <a:buChar char="-"/>
            </a:pPr>
            <a:r>
              <a:rPr lang="en-US" dirty="0">
                <a:latin typeface="Calibri" panose="020F0502020204030204" pitchFamily="34" charset="0"/>
                <a:cs typeface="Calibri" panose="020F0502020204030204" pitchFamily="34" charset="0"/>
              </a:rPr>
              <a:t>Skip connection guarantee sharpness</a:t>
            </a:r>
          </a:p>
          <a:p>
            <a:pPr marL="742950" lvl="1" indent="-285750">
              <a:buFontTx/>
              <a:buChar char="-"/>
            </a:pPr>
            <a:endParaRPr lang="en-US" dirty="0">
              <a:latin typeface="Calibri" panose="020F0502020204030204" pitchFamily="34" charset="0"/>
              <a:cs typeface="Calibri" panose="020F0502020204030204" pitchFamily="34" charset="0"/>
            </a:endParaRPr>
          </a:p>
        </p:txBody>
      </p:sp>
      <p:sp>
        <p:nvSpPr>
          <p:cNvPr id="6" name="Textfeld 13">
            <a:extLst>
              <a:ext uri="{FF2B5EF4-FFF2-40B4-BE49-F238E27FC236}">
                <a16:creationId xmlns:a16="http://schemas.microsoft.com/office/drawing/2014/main" id="{E2E6DF94-E4F3-06A5-CAB2-CFC7D5811B4D}"/>
              </a:ext>
            </a:extLst>
          </p:cNvPr>
          <p:cNvSpPr txBox="1"/>
          <p:nvPr/>
        </p:nvSpPr>
        <p:spPr>
          <a:xfrm>
            <a:off x="5751267" y="4454411"/>
            <a:ext cx="6256656" cy="1200329"/>
          </a:xfrm>
          <a:prstGeom prst="rect">
            <a:avLst/>
          </a:prstGeom>
          <a:noFill/>
        </p:spPr>
        <p:txBody>
          <a:bodyPr wrap="square" rtlCol="0">
            <a:spAutoFit/>
          </a:bodyPr>
          <a:lstStyle/>
          <a:p>
            <a:pPr marL="742950" lvl="1" indent="-285750">
              <a:buFontTx/>
              <a:buChar char="-"/>
            </a:pPr>
            <a:r>
              <a:rPr lang="en-US" dirty="0">
                <a:latin typeface="Calibri" panose="020F0502020204030204" pitchFamily="34" charset="0"/>
                <a:cs typeface="Calibri" panose="020F0502020204030204" pitchFamily="34" charset="0"/>
              </a:rPr>
              <a:t>Input data is fully dense, not suit for semi-dense input data.</a:t>
            </a:r>
          </a:p>
          <a:p>
            <a:pPr marL="742950" lvl="1" indent="-285750">
              <a:buFontTx/>
              <a:buChar char="-"/>
            </a:pPr>
            <a:r>
              <a:rPr lang="en-US" dirty="0">
                <a:latin typeface="Calibri" panose="020F0502020204030204" pitchFamily="34" charset="0"/>
                <a:cs typeface="Calibri" panose="020F0502020204030204" pitchFamily="34" charset="0"/>
              </a:rPr>
              <a:t>Output resolution smaller than input</a:t>
            </a:r>
          </a:p>
          <a:p>
            <a:pPr marL="742950" lvl="1" indent="-285750">
              <a:buFontTx/>
              <a:buChar char="-"/>
            </a:pPr>
            <a:r>
              <a:rPr lang="en-US" dirty="0">
                <a:latin typeface="Calibri" panose="020F0502020204030204" pitchFamily="34" charset="0"/>
                <a:cs typeface="Calibri" panose="020F0502020204030204" pitchFamily="34" charset="0"/>
              </a:rPr>
              <a:t>One type of input only</a:t>
            </a:r>
          </a:p>
        </p:txBody>
      </p:sp>
      <p:sp>
        <p:nvSpPr>
          <p:cNvPr id="7" name="TextBox 6">
            <a:extLst>
              <a:ext uri="{FF2B5EF4-FFF2-40B4-BE49-F238E27FC236}">
                <a16:creationId xmlns:a16="http://schemas.microsoft.com/office/drawing/2014/main" id="{9E477D2A-636A-D935-6933-19C6BDA983DF}"/>
              </a:ext>
            </a:extLst>
          </p:cNvPr>
          <p:cNvSpPr txBox="1"/>
          <p:nvPr/>
        </p:nvSpPr>
        <p:spPr>
          <a:xfrm>
            <a:off x="575943" y="629414"/>
            <a:ext cx="8303652" cy="584775"/>
          </a:xfrm>
          <a:prstGeom prst="rect">
            <a:avLst/>
          </a:prstGeom>
          <a:noFill/>
        </p:spPr>
        <p:txBody>
          <a:bodyPr wrap="square" rtlCol="0">
            <a:spAutoFit/>
          </a:bodyPr>
          <a:lstStyle/>
          <a:p>
            <a:r>
              <a:rPr lang="de-DE" altLang="zh-CN" sz="3200" b="1" dirty="0">
                <a:latin typeface="Candara" panose="020E0502030303020204" pitchFamily="34" charset="0"/>
              </a:rPr>
              <a:t>U-Net: </a:t>
            </a:r>
            <a:r>
              <a:rPr lang="de-DE" altLang="zh-CN" sz="3200" b="1" dirty="0" err="1">
                <a:latin typeface="Candara" panose="020E0502030303020204" pitchFamily="34" charset="0"/>
              </a:rPr>
              <a:t>exists</a:t>
            </a:r>
            <a:r>
              <a:rPr lang="de-DE" altLang="zh-CN" sz="3200" b="1" dirty="0">
                <a:latin typeface="Candara" panose="020E0502030303020204" pitchFamily="34" charset="0"/>
              </a:rPr>
              <a:t> </a:t>
            </a:r>
            <a:r>
              <a:rPr lang="de-DE" altLang="zh-CN" sz="3200" b="1" dirty="0" err="1">
                <a:latin typeface="Candara" panose="020E0502030303020204" pitchFamily="34" charset="0"/>
              </a:rPr>
              <a:t>solution</a:t>
            </a:r>
            <a:r>
              <a:rPr lang="de-DE" altLang="zh-CN" sz="3200" b="1" dirty="0">
                <a:latin typeface="Candara" panose="020E0502030303020204" pitchFamily="34" charset="0"/>
              </a:rPr>
              <a:t> </a:t>
            </a:r>
            <a:r>
              <a:rPr lang="de-DE" altLang="zh-CN" sz="3200" b="1" dirty="0" err="1">
                <a:latin typeface="Candara" panose="020E0502030303020204" pitchFamily="34" charset="0"/>
              </a:rPr>
              <a:t>for</a:t>
            </a:r>
            <a:r>
              <a:rPr lang="de-DE" altLang="zh-CN" sz="3200" b="1" dirty="0">
                <a:latin typeface="Candara" panose="020E0502030303020204" pitchFamily="34" charset="0"/>
              </a:rPr>
              <a:t> </a:t>
            </a:r>
            <a:r>
              <a:rPr lang="de-DE" altLang="zh-CN" sz="3200" b="1" dirty="0" err="1">
                <a:latin typeface="Candara" panose="020E0502030303020204" pitchFamily="34" charset="0"/>
              </a:rPr>
              <a:t>upsampling</a:t>
            </a:r>
            <a:r>
              <a:rPr lang="de-DE" altLang="zh-CN" sz="3200" b="1" dirty="0">
                <a:latin typeface="Candara" panose="020E0502030303020204" pitchFamily="34" charset="0"/>
              </a:rPr>
              <a:t> </a:t>
            </a:r>
            <a:r>
              <a:rPr lang="de-DE" altLang="zh-CN" sz="3200" b="1" dirty="0" err="1">
                <a:latin typeface="Candara" panose="020E0502030303020204" pitchFamily="34" charset="0"/>
              </a:rPr>
              <a:t>task</a:t>
            </a:r>
            <a:endParaRPr lang="en-US" sz="3200" dirty="0">
              <a:latin typeface="Candara" panose="020E0502030303020204" pitchFamily="34" charset="0"/>
            </a:endParaRPr>
          </a:p>
        </p:txBody>
      </p:sp>
    </p:spTree>
    <p:extLst>
      <p:ext uri="{BB962C8B-B14F-4D97-AF65-F5344CB8AC3E}">
        <p14:creationId xmlns:p14="http://schemas.microsoft.com/office/powerpoint/2010/main" val="4137176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342223" y="649734"/>
            <a:ext cx="7062551" cy="584775"/>
          </a:xfrm>
          <a:prstGeom prst="rect">
            <a:avLst/>
          </a:prstGeom>
          <a:noFill/>
        </p:spPr>
        <p:txBody>
          <a:bodyPr wrap="square" rtlCol="0">
            <a:spAutoFit/>
          </a:bodyPr>
          <a:lstStyle/>
          <a:p>
            <a:r>
              <a:rPr lang="de-DE" altLang="zh-CN" sz="3200" b="1" dirty="0">
                <a:latin typeface="Candara" panose="020E0502030303020204" pitchFamily="34" charset="0"/>
              </a:rPr>
              <a:t>Gated </a:t>
            </a:r>
            <a:r>
              <a:rPr lang="de-DE" altLang="zh-CN" sz="3200" b="1" dirty="0" err="1">
                <a:latin typeface="Candara" panose="020E0502030303020204" pitchFamily="34" charset="0"/>
              </a:rPr>
              <a:t>Convolution</a:t>
            </a:r>
            <a:r>
              <a:rPr lang="de-DE" altLang="zh-CN" sz="3200" b="1" dirty="0">
                <a:latin typeface="Candara" panose="020E0502030303020204" pitchFamily="34" charset="0"/>
              </a:rPr>
              <a:t> Layer (</a:t>
            </a:r>
            <a:r>
              <a:rPr lang="de-DE" altLang="zh-CN" sz="3200" b="1" dirty="0" err="1">
                <a:latin typeface="Candara" panose="020E0502030303020204" pitchFamily="34" charset="0"/>
              </a:rPr>
              <a:t>gconv</a:t>
            </a:r>
            <a:r>
              <a:rPr lang="de-DE" altLang="zh-CN" sz="3200" b="1" dirty="0">
                <a:latin typeface="Candara" panose="020E0502030303020204" pitchFamily="34" charset="0"/>
              </a:rPr>
              <a:t>)</a:t>
            </a:r>
            <a:endParaRPr lang="en-US" sz="32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5" name="Textfeld 13">
                <a:extLst>
                  <a:ext uri="{FF2B5EF4-FFF2-40B4-BE49-F238E27FC236}">
                    <a16:creationId xmlns:a16="http://schemas.microsoft.com/office/drawing/2014/main" id="{DEF1AA83-1615-7672-39D0-DAE96C7670ED}"/>
                  </a:ext>
                </a:extLst>
              </p:cNvPr>
              <p:cNvSpPr txBox="1"/>
              <p:nvPr/>
            </p:nvSpPr>
            <p:spPr>
              <a:xfrm>
                <a:off x="581025" y="2508587"/>
                <a:ext cx="5252499" cy="1840825"/>
              </a:xfrm>
              <a:prstGeom prst="rect">
                <a:avLst/>
              </a:prstGeom>
              <a:noFill/>
            </p:spPr>
            <p:txBody>
              <a:bodyPr wrap="square" rtlCol="0">
                <a:spAutoFit/>
              </a:bodyPr>
              <a:lstStyle/>
              <a:p>
                <a:pPr marL="742950" lvl="1" indent="-285750">
                  <a:buFontTx/>
                  <a:buChar char="-"/>
                </a:pPr>
                <a:r>
                  <a:rPr lang="en-US" dirty="0">
                    <a:latin typeface="Calibri" panose="020F0502020204030204" pitchFamily="34" charset="0"/>
                    <a:cs typeface="Calibri" panose="020F0502020204030204" pitchFamily="34" charset="0"/>
                  </a:rPr>
                  <a:t>Gate: learn to find a mask from data</a:t>
                </a: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𝐺𝑎𝑡𝑖𝑛</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𝑔</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m:rPr>
                        <m:sty m:val="p"/>
                      </m:rPr>
                      <a:rPr lang="de-DE" b="0" i="0" smtClean="0">
                        <a:latin typeface="Cambria Math" panose="02040503050406030204" pitchFamily="18" charset="0"/>
                        <a:cs typeface="Calibri" panose="020F0502020204030204" pitchFamily="34" charset="0"/>
                      </a:rPr>
                      <m:t>ΣΣ</m:t>
                    </m:r>
                    <m:r>
                      <a:rPr lang="de-DE" b="0" i="0" smtClean="0">
                        <a:latin typeface="Cambria Math" panose="02040503050406030204" pitchFamily="18" charset="0"/>
                        <a:cs typeface="Calibri" panose="020F0502020204030204" pitchFamily="34" charset="0"/>
                      </a:rPr>
                      <m:t> </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𝑊</m:t>
                        </m:r>
                      </m:e>
                      <m:sub>
                        <m:r>
                          <a:rPr lang="de-DE" b="0" i="1" smtClean="0">
                            <a:latin typeface="Cambria Math" panose="02040503050406030204" pitchFamily="18" charset="0"/>
                            <a:cs typeface="Calibri" panose="020F0502020204030204" pitchFamily="34" charset="0"/>
                          </a:rPr>
                          <m:t>𝑔</m:t>
                        </m:r>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𝐼</m:t>
                    </m:r>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𝐹𝑒𝑎𝑡𝑢𝑟</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𝑒</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m:rPr>
                        <m:sty m:val="p"/>
                      </m:rPr>
                      <a:rPr lang="de-DE" b="0" i="0" smtClean="0">
                        <a:latin typeface="Cambria Math" panose="02040503050406030204" pitchFamily="18" charset="0"/>
                        <a:cs typeface="Calibri" panose="020F0502020204030204" pitchFamily="34" charset="0"/>
                      </a:rPr>
                      <m:t>ΣΣ</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 </m:t>
                        </m:r>
                        <m:r>
                          <a:rPr lang="de-DE" b="0" i="1" smtClean="0">
                            <a:latin typeface="Cambria Math" panose="02040503050406030204" pitchFamily="18" charset="0"/>
                            <a:cs typeface="Calibri" panose="020F0502020204030204" pitchFamily="34" charset="0"/>
                          </a:rPr>
                          <m:t>𝑊</m:t>
                        </m:r>
                      </m:e>
                      <m:sub>
                        <m:r>
                          <a:rPr lang="de-DE" b="0" i="1" smtClean="0">
                            <a:latin typeface="Cambria Math" panose="02040503050406030204" pitchFamily="18" charset="0"/>
                            <a:cs typeface="Calibri" panose="020F0502020204030204" pitchFamily="34" charset="0"/>
                          </a:rPr>
                          <m:t>𝑓</m:t>
                        </m:r>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𝐼</m:t>
                    </m:r>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𝑂</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𝜙</m:t>
                    </m:r>
                    <m:d>
                      <m:dPr>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𝐹𝑒𝑎𝑡𝑢𝑟</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𝑒</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e>
                    </m:d>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𝜎</m:t>
                    </m:r>
                    <m:d>
                      <m:dPr>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𝐺𝑎𝑡𝑖𝑛</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𝑔</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e>
                    </m:d>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𝜙</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𝑙𝑒𝑎𝑘𝑦𝑅𝑒𝐿𝑈</m:t>
                    </m:r>
                  </m:oMath>
                </a14:m>
                <a:r>
                  <a:rPr lang="de-DE"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𝜎</m:t>
                    </m:r>
                    <m:r>
                      <a:rPr lang="de-DE" i="1">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𝑆𝑖𝑔𝑚𝑜𝑖𝑑</m:t>
                    </m:r>
                  </m:oMath>
                </a14:m>
                <a:endParaRPr lang="en-US" dirty="0">
                  <a:latin typeface="Calibri" panose="020F0502020204030204" pitchFamily="34" charset="0"/>
                  <a:cs typeface="Calibri" panose="020F0502020204030204" pitchFamily="34" charset="0"/>
                </a:endParaRPr>
              </a:p>
            </p:txBody>
          </p:sp>
        </mc:Choice>
        <mc:Fallback xmlns="">
          <p:sp>
            <p:nvSpPr>
              <p:cNvPr id="5" name="Textfeld 13">
                <a:extLst>
                  <a:ext uri="{FF2B5EF4-FFF2-40B4-BE49-F238E27FC236}">
                    <a16:creationId xmlns:a16="http://schemas.microsoft.com/office/drawing/2014/main" id="{DEF1AA83-1615-7672-39D0-DAE96C7670ED}"/>
                  </a:ext>
                </a:extLst>
              </p:cNvPr>
              <p:cNvSpPr txBox="1">
                <a:spLocks noRot="1" noChangeAspect="1" noMove="1" noResize="1" noEditPoints="1" noAdjustHandles="1" noChangeArrowheads="1" noChangeShapeType="1" noTextEdit="1"/>
              </p:cNvSpPr>
              <p:nvPr/>
            </p:nvSpPr>
            <p:spPr>
              <a:xfrm>
                <a:off x="581025" y="2508587"/>
                <a:ext cx="5252499" cy="1840825"/>
              </a:xfrm>
              <a:prstGeom prst="rect">
                <a:avLst/>
              </a:prstGeom>
              <a:blipFill>
                <a:blip r:embed="rId3"/>
                <a:stretch>
                  <a:fillRect t="-1993" b="-365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98E3C249-21FD-4160-4B12-9858EEE6B501}"/>
              </a:ext>
            </a:extLst>
          </p:cNvPr>
          <p:cNvPicPr>
            <a:picLocks noChangeAspect="1"/>
          </p:cNvPicPr>
          <p:nvPr/>
        </p:nvPicPr>
        <p:blipFill rotWithShape="1">
          <a:blip r:embed="rId4">
            <a:extLst>
              <a:ext uri="{28A0092B-C50C-407E-A947-70E740481C1C}">
                <a14:useLocalDpi xmlns:a14="http://schemas.microsoft.com/office/drawing/2010/main" val="0"/>
              </a:ext>
            </a:extLst>
          </a:blip>
          <a:srcRect l="31904" t="31673" r="29405" b="12189"/>
          <a:stretch/>
        </p:blipFill>
        <p:spPr>
          <a:xfrm>
            <a:off x="3459348" y="4727104"/>
            <a:ext cx="1692499" cy="1327961"/>
          </a:xfrm>
          <a:prstGeom prst="rect">
            <a:avLst/>
          </a:prstGeom>
        </p:spPr>
      </p:pic>
      <p:pic>
        <p:nvPicPr>
          <p:cNvPr id="15" name="Picture 14">
            <a:extLst>
              <a:ext uri="{FF2B5EF4-FFF2-40B4-BE49-F238E27FC236}">
                <a16:creationId xmlns:a16="http://schemas.microsoft.com/office/drawing/2014/main" id="{5ED04747-4B52-EC51-CBE7-D20393D98132}"/>
              </a:ext>
            </a:extLst>
          </p:cNvPr>
          <p:cNvPicPr>
            <a:picLocks noChangeAspect="1"/>
          </p:cNvPicPr>
          <p:nvPr/>
        </p:nvPicPr>
        <p:blipFill rotWithShape="1">
          <a:blip r:embed="rId5">
            <a:extLst>
              <a:ext uri="{28A0092B-C50C-407E-A947-70E740481C1C}">
                <a14:useLocalDpi xmlns:a14="http://schemas.microsoft.com/office/drawing/2010/main" val="0"/>
              </a:ext>
            </a:extLst>
          </a:blip>
          <a:srcRect l="32891" t="25440" r="31406" b="18724"/>
          <a:stretch/>
        </p:blipFill>
        <p:spPr>
          <a:xfrm>
            <a:off x="1408097" y="4727104"/>
            <a:ext cx="1570238" cy="1327961"/>
          </a:xfrm>
          <a:prstGeom prst="rect">
            <a:avLst/>
          </a:prstGeom>
        </p:spPr>
      </p:pic>
      <p:pic>
        <p:nvPicPr>
          <p:cNvPr id="4" name="Picture 3">
            <a:extLst>
              <a:ext uri="{FF2B5EF4-FFF2-40B4-BE49-F238E27FC236}">
                <a16:creationId xmlns:a16="http://schemas.microsoft.com/office/drawing/2014/main" id="{27D6B0F2-A986-8227-24EF-FE998E0F3F2F}"/>
              </a:ext>
            </a:extLst>
          </p:cNvPr>
          <p:cNvPicPr>
            <a:picLocks noChangeAspect="1"/>
          </p:cNvPicPr>
          <p:nvPr/>
        </p:nvPicPr>
        <p:blipFill>
          <a:blip r:embed="rId6"/>
          <a:stretch>
            <a:fillRect/>
          </a:stretch>
        </p:blipFill>
        <p:spPr>
          <a:xfrm>
            <a:off x="6428652" y="1330006"/>
            <a:ext cx="5182323" cy="4725059"/>
          </a:xfrm>
          <a:prstGeom prst="rect">
            <a:avLst/>
          </a:prstGeom>
        </p:spPr>
      </p:pic>
    </p:spTree>
    <p:extLst>
      <p:ext uri="{BB962C8B-B14F-4D97-AF65-F5344CB8AC3E}">
        <p14:creationId xmlns:p14="http://schemas.microsoft.com/office/powerpoint/2010/main" val="3262962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2653</Words>
  <Application>Microsoft Office PowerPoint</Application>
  <PresentationFormat>Widescreen</PresentationFormat>
  <Paragraphs>366</Paragraphs>
  <Slides>34</Slides>
  <Notes>25</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Cambria Math</vt:lpstr>
      <vt:lpstr>Candara</vt:lpstr>
      <vt:lpstr>Office Theme</vt:lpstr>
      <vt:lpstr>PowerPoint Presentation</vt:lpstr>
      <vt:lpstr>Task: Surface Normal Inference</vt:lpstr>
      <vt:lpstr>PowerPoint Presentation</vt:lpstr>
      <vt:lpstr>PowerPoint Presentation</vt:lpstr>
      <vt:lpstr>PowerPoint Presentation</vt:lpstr>
      <vt:lpstr>PowerPoint Presentation</vt:lpstr>
      <vt:lpstr>Gated Convolution Neural Network (GCNN)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Improved Normal Inference from Calibrated illuminated RGB-D images</vt:lpstr>
      <vt:lpstr>PowerPoint Presentation</vt:lpstr>
      <vt:lpstr>PowerPoint Presentation</vt:lpstr>
      <vt:lpstr>PowerPoint Presentation</vt:lpstr>
      <vt:lpstr>PowerPoint Presentation</vt:lpstr>
      <vt:lpstr>Point Cloud</vt:lpstr>
      <vt:lpstr>Gated Normal Neural Network (GNNN)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Jingyuan Sha</dc:creator>
  <cp:lastModifiedBy>Jingyuan Sha</cp:lastModifiedBy>
  <cp:revision>26</cp:revision>
  <dcterms:created xsi:type="dcterms:W3CDTF">2022-06-28T12:21:11Z</dcterms:created>
  <dcterms:modified xsi:type="dcterms:W3CDTF">2022-08-20T19:36:30Z</dcterms:modified>
</cp:coreProperties>
</file>